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7" r:id="rId2"/>
    <p:sldId id="258" r:id="rId3"/>
    <p:sldId id="259" r:id="rId4"/>
    <p:sldId id="280" r:id="rId5"/>
    <p:sldId id="261" r:id="rId6"/>
    <p:sldId id="277" r:id="rId7"/>
    <p:sldId id="262" r:id="rId8"/>
    <p:sldId id="294" r:id="rId9"/>
    <p:sldId id="295" r:id="rId10"/>
    <p:sldId id="256" r:id="rId11"/>
    <p:sldId id="263" r:id="rId12"/>
    <p:sldId id="268" r:id="rId13"/>
    <p:sldId id="267" r:id="rId14"/>
    <p:sldId id="264" r:id="rId15"/>
    <p:sldId id="269" r:id="rId16"/>
    <p:sldId id="270" r:id="rId17"/>
    <p:sldId id="271" r:id="rId18"/>
    <p:sldId id="272" r:id="rId19"/>
    <p:sldId id="273" r:id="rId20"/>
    <p:sldId id="274" r:id="rId21"/>
    <p:sldId id="265" r:id="rId22"/>
    <p:sldId id="275" r:id="rId23"/>
    <p:sldId id="276" r:id="rId24"/>
    <p:sldId id="279" r:id="rId25"/>
    <p:sldId id="281" r:id="rId26"/>
    <p:sldId id="278" r:id="rId27"/>
    <p:sldId id="282" r:id="rId28"/>
    <p:sldId id="283" r:id="rId29"/>
    <p:sldId id="284" r:id="rId30"/>
    <p:sldId id="285" r:id="rId31"/>
    <p:sldId id="266" r:id="rId32"/>
    <p:sldId id="286" r:id="rId33"/>
    <p:sldId id="287" r:id="rId34"/>
    <p:sldId id="288" r:id="rId35"/>
    <p:sldId id="289" r:id="rId36"/>
    <p:sldId id="292" r:id="rId37"/>
    <p:sldId id="293" r:id="rId38"/>
    <p:sldId id="290" r:id="rId39"/>
    <p:sldId id="291" r:id="rId40"/>
    <p:sldId id="296"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030" autoAdjust="0"/>
  </p:normalViewPr>
  <p:slideViewPr>
    <p:cSldViewPr snapToGrid="0">
      <p:cViewPr varScale="1">
        <p:scale>
          <a:sx n="93" d="100"/>
          <a:sy n="93" d="100"/>
        </p:scale>
        <p:origin x="12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3163E-3D9D-4966-9FFA-F7A3D516C434}" type="datetimeFigureOut">
              <a:rPr lang="zh-CN" altLang="en-US" smtClean="0"/>
              <a:t>2019/12/7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15F027-A404-40FA-B873-AC9C2C0589D8}" type="slidenum">
              <a:rPr lang="zh-CN" altLang="en-US" smtClean="0"/>
              <a:t>‹#›</a:t>
            </a:fld>
            <a:endParaRPr lang="zh-CN" altLang="en-US"/>
          </a:p>
        </p:txBody>
      </p:sp>
    </p:spTree>
    <p:extLst>
      <p:ext uri="{BB962C8B-B14F-4D97-AF65-F5344CB8AC3E}">
        <p14:creationId xmlns:p14="http://schemas.microsoft.com/office/powerpoint/2010/main" val="1206119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p>
        </p:txBody>
      </p:sp>
      <p:sp>
        <p:nvSpPr>
          <p:cNvPr id="4" name="灯片编号占位符 3"/>
          <p:cNvSpPr>
            <a:spLocks noGrp="1"/>
          </p:cNvSpPr>
          <p:nvPr>
            <p:ph type="sldNum" sz="quarter" idx="5"/>
          </p:nvPr>
        </p:nvSpPr>
        <p:spPr/>
        <p:txBody>
          <a:bodyPr/>
          <a:lstStyle/>
          <a:p>
            <a:fld id="{DF15F027-A404-40FA-B873-AC9C2C0589D8}" type="slidenum">
              <a:rPr lang="zh-CN" altLang="en-US" smtClean="0"/>
              <a:t>5</a:t>
            </a:fld>
            <a:endParaRPr lang="zh-CN" altLang="en-US"/>
          </a:p>
        </p:txBody>
      </p:sp>
    </p:spTree>
    <p:extLst>
      <p:ext uri="{BB962C8B-B14F-4D97-AF65-F5344CB8AC3E}">
        <p14:creationId xmlns:p14="http://schemas.microsoft.com/office/powerpoint/2010/main" val="4050359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视网膜动脉阻塞患者和对照组各层光强度与整个视网膜区域光强度的回归。圆圈代表视网膜中央动脉阻塞患者，黑点代表对照组。</a:t>
            </a:r>
            <a:endParaRPr lang="zh-CN" altLang="en-US" dirty="0"/>
          </a:p>
        </p:txBody>
      </p:sp>
      <p:sp>
        <p:nvSpPr>
          <p:cNvPr id="4" name="灯片编号占位符 3"/>
          <p:cNvSpPr>
            <a:spLocks noGrp="1"/>
          </p:cNvSpPr>
          <p:nvPr>
            <p:ph type="sldNum" sz="quarter" idx="10"/>
          </p:nvPr>
        </p:nvSpPr>
        <p:spPr/>
        <p:txBody>
          <a:bodyPr/>
          <a:lstStyle/>
          <a:p>
            <a:fld id="{DF15F027-A404-40FA-B873-AC9C2C0589D8}" type="slidenum">
              <a:rPr lang="zh-CN" altLang="en-US" smtClean="0"/>
              <a:t>36</a:t>
            </a:fld>
            <a:endParaRPr lang="zh-CN" altLang="en-US"/>
          </a:p>
        </p:txBody>
      </p:sp>
    </p:spTree>
    <p:extLst>
      <p:ext uri="{BB962C8B-B14F-4D97-AF65-F5344CB8AC3E}">
        <p14:creationId xmlns:p14="http://schemas.microsoft.com/office/powerpoint/2010/main" val="319761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15F027-A404-40FA-B873-AC9C2C0589D8}" type="slidenum">
              <a:rPr lang="zh-CN" altLang="en-US" smtClean="0"/>
              <a:t>6</a:t>
            </a:fld>
            <a:endParaRPr lang="zh-CN" altLang="en-US"/>
          </a:p>
        </p:txBody>
      </p:sp>
    </p:spTree>
    <p:extLst>
      <p:ext uri="{BB962C8B-B14F-4D97-AF65-F5344CB8AC3E}">
        <p14:creationId xmlns:p14="http://schemas.microsoft.com/office/powerpoint/2010/main" val="3212092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变异参数</a:t>
            </a:r>
            <a:r>
              <a:rPr lang="en-US" altLang="zh-CN" dirty="0"/>
              <a:t>=</a:t>
            </a:r>
            <a:r>
              <a:rPr lang="zh-CN" altLang="en-US" dirty="0"/>
              <a:t>标准差</a:t>
            </a:r>
            <a:r>
              <a:rPr lang="en-US" altLang="zh-CN" dirty="0"/>
              <a:t>/</a:t>
            </a:r>
            <a:r>
              <a:rPr lang="zh-CN" altLang="en-US" dirty="0"/>
              <a:t>均值，反映离散程度，因为直接比较标准差容易受到单位的影响</a:t>
            </a:r>
          </a:p>
        </p:txBody>
      </p:sp>
      <p:sp>
        <p:nvSpPr>
          <p:cNvPr id="4" name="灯片编号占位符 3"/>
          <p:cNvSpPr>
            <a:spLocks noGrp="1"/>
          </p:cNvSpPr>
          <p:nvPr>
            <p:ph type="sldNum" sz="quarter" idx="10"/>
          </p:nvPr>
        </p:nvSpPr>
        <p:spPr/>
        <p:txBody>
          <a:bodyPr/>
          <a:lstStyle/>
          <a:p>
            <a:fld id="{DF15F027-A404-40FA-B873-AC9C2C0589D8}" type="slidenum">
              <a:rPr lang="zh-CN" altLang="en-US" smtClean="0"/>
              <a:t>14</a:t>
            </a:fld>
            <a:endParaRPr lang="zh-CN" altLang="en-US"/>
          </a:p>
        </p:txBody>
      </p:sp>
    </p:spTree>
    <p:extLst>
      <p:ext uri="{BB962C8B-B14F-4D97-AF65-F5344CB8AC3E}">
        <p14:creationId xmlns:p14="http://schemas.microsoft.com/office/powerpoint/2010/main" val="3457732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内层视网膜各层光强度的相关性为中到好，</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值在</a:t>
            </a:r>
            <a:r>
              <a:rPr lang="en-US" altLang="zh-CN" sz="1200" kern="1200" dirty="0">
                <a:solidFill>
                  <a:schemeClr val="tx1"/>
                </a:solidFill>
                <a:effectLst/>
                <a:latin typeface="+mn-lt"/>
                <a:ea typeface="+mn-ea"/>
                <a:cs typeface="+mn-cs"/>
              </a:rPr>
              <a:t>0.524</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0.988</a:t>
            </a:r>
            <a:r>
              <a:rPr lang="zh-CN" altLang="en-US" sz="1200" kern="1200" dirty="0">
                <a:solidFill>
                  <a:schemeClr val="tx1"/>
                </a:solidFill>
                <a:effectLst/>
                <a:latin typeface="+mn-lt"/>
                <a:ea typeface="+mn-ea"/>
                <a:cs typeface="+mn-cs"/>
              </a:rPr>
              <a:t>之间，均</a:t>
            </a:r>
            <a:r>
              <a:rPr lang="en-US" altLang="zh-CN" sz="1200" kern="1200" dirty="0">
                <a:solidFill>
                  <a:schemeClr val="tx1"/>
                </a:solidFill>
                <a:effectLst/>
                <a:latin typeface="+mn-lt"/>
                <a:ea typeface="+mn-ea"/>
                <a:cs typeface="+mn-cs"/>
              </a:rPr>
              <a:t>p&lt;0.001</a:t>
            </a:r>
            <a:r>
              <a:rPr lang="zh-CN" altLang="en-US" sz="1200" kern="1200" dirty="0">
                <a:solidFill>
                  <a:schemeClr val="tx1"/>
                </a:solidFill>
                <a:effectLst/>
                <a:latin typeface="+mn-lt"/>
                <a:ea typeface="+mn-ea"/>
                <a:cs typeface="+mn-cs"/>
              </a:rPr>
              <a:t>。其中</a:t>
            </a:r>
            <a:r>
              <a:rPr lang="en-US" altLang="zh-CN" sz="1200" kern="1200" dirty="0">
                <a:solidFill>
                  <a:schemeClr val="tx1"/>
                </a:solidFill>
                <a:effectLst/>
                <a:latin typeface="+mn-lt"/>
                <a:ea typeface="+mn-ea"/>
                <a:cs typeface="+mn-cs"/>
              </a:rPr>
              <a:t>GCL</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IPL</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INL</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OPL</a:t>
            </a:r>
            <a:r>
              <a:rPr lang="zh-CN" altLang="en-US" sz="1200" kern="1200" dirty="0">
                <a:solidFill>
                  <a:schemeClr val="tx1"/>
                </a:solidFill>
                <a:effectLst/>
                <a:latin typeface="+mn-lt"/>
                <a:ea typeface="+mn-ea"/>
                <a:cs typeface="+mn-cs"/>
              </a:rPr>
              <a:t>的光强相关性很强，</a:t>
            </a:r>
            <a:r>
              <a:rPr lang="en-US" altLang="zh-CN" sz="1200" kern="1200" dirty="0">
                <a:solidFill>
                  <a:schemeClr val="tx1"/>
                </a:solidFill>
                <a:effectLst/>
                <a:latin typeface="+mn-lt"/>
                <a:ea typeface="+mn-ea"/>
                <a:cs typeface="+mn-cs"/>
              </a:rPr>
              <a:t>r&gt;0.934</a:t>
            </a:r>
            <a:r>
              <a:rPr lang="zh-CN" altLang="en-US" sz="1200" kern="1200" dirty="0">
                <a:solidFill>
                  <a:schemeClr val="tx1"/>
                </a:solidFill>
                <a:effectLst/>
                <a:latin typeface="+mn-lt"/>
                <a:ea typeface="+mn-ea"/>
                <a:cs typeface="+mn-cs"/>
              </a:rPr>
              <a:t>，均</a:t>
            </a:r>
            <a:r>
              <a:rPr lang="en-US" altLang="zh-CN" sz="1200" kern="1200" dirty="0">
                <a:solidFill>
                  <a:schemeClr val="tx1"/>
                </a:solidFill>
                <a:effectLst/>
                <a:latin typeface="+mn-lt"/>
                <a:ea typeface="+mn-ea"/>
                <a:cs typeface="+mn-cs"/>
              </a:rPr>
              <a:t>p&lt;10-18</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图像质量指数与内层视网膜的光强度有很强的相关性（</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0.748</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0.973</a:t>
            </a:r>
            <a:r>
              <a:rPr lang="zh-CN" altLang="en-US" sz="1200" kern="1200" dirty="0">
                <a:solidFill>
                  <a:schemeClr val="tx1"/>
                </a:solidFill>
                <a:effectLst/>
                <a:latin typeface="+mn-lt"/>
                <a:ea typeface="+mn-ea"/>
                <a:cs typeface="+mn-cs"/>
              </a:rPr>
              <a:t>之间，</a:t>
            </a:r>
            <a:r>
              <a:rPr lang="en-US" altLang="zh-CN" sz="1200" kern="1200" dirty="0">
                <a:solidFill>
                  <a:schemeClr val="tx1"/>
                </a:solidFill>
                <a:effectLst/>
                <a:latin typeface="+mn-lt"/>
                <a:ea typeface="+mn-ea"/>
                <a:cs typeface="+mn-cs"/>
              </a:rPr>
              <a:t>p&lt;10-8</a:t>
            </a:r>
            <a:r>
              <a:rPr lang="zh-CN" altLang="en-US" sz="1200" kern="1200" dirty="0">
                <a:solidFill>
                  <a:schemeClr val="tx1"/>
                </a:solidFill>
                <a:effectLst/>
                <a:latin typeface="+mn-lt"/>
                <a:ea typeface="+mn-ea"/>
                <a:cs typeface="+mn-cs"/>
              </a:rPr>
              <a:t>），而与玻璃体层的强度有中等相关性（</a:t>
            </a:r>
            <a:r>
              <a:rPr lang="en-US" altLang="zh-CN" sz="1200" kern="1200" dirty="0">
                <a:solidFill>
                  <a:schemeClr val="tx1"/>
                </a:solidFill>
                <a:effectLst/>
                <a:latin typeface="+mn-lt"/>
                <a:ea typeface="+mn-ea"/>
                <a:cs typeface="+mn-cs"/>
              </a:rPr>
              <a:t>r=0.528p=0.0005</a:t>
            </a:r>
            <a:r>
              <a:rPr lang="zh-CN" altLang="en-US" sz="1200" kern="1200" dirty="0">
                <a:solidFill>
                  <a:schemeClr val="tx1"/>
                </a:solidFill>
                <a:effectLst/>
                <a:latin typeface="+mn-lt"/>
                <a:ea typeface="+mn-ea"/>
                <a:cs typeface="+mn-cs"/>
              </a:rPr>
              <a:t>页）。</a:t>
            </a: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玻璃体的强度与视网膜内各层的相关性仅为轻度至中度，</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值在</a:t>
            </a:r>
            <a:r>
              <a:rPr lang="en-US" altLang="zh-CN" sz="1200" kern="1200" dirty="0">
                <a:solidFill>
                  <a:schemeClr val="tx1"/>
                </a:solidFill>
                <a:effectLst/>
                <a:latin typeface="+mn-lt"/>
                <a:ea typeface="+mn-ea"/>
                <a:cs typeface="+mn-cs"/>
              </a:rPr>
              <a:t>0.363</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0.541</a:t>
            </a:r>
            <a:r>
              <a:rPr lang="zh-CN" altLang="en-US" sz="1200" kern="1200" dirty="0">
                <a:solidFill>
                  <a:schemeClr val="tx1"/>
                </a:solidFill>
                <a:effectLst/>
                <a:latin typeface="+mn-lt"/>
                <a:ea typeface="+mn-ea"/>
                <a:cs typeface="+mn-cs"/>
              </a:rPr>
              <a:t>之间（均</a:t>
            </a:r>
            <a:r>
              <a:rPr lang="en-US" altLang="zh-CN" sz="1200" kern="1200" dirty="0">
                <a:solidFill>
                  <a:schemeClr val="tx1"/>
                </a:solidFill>
                <a:effectLst/>
                <a:latin typeface="+mn-lt"/>
                <a:ea typeface="+mn-ea"/>
                <a:cs typeface="+mn-cs"/>
              </a:rPr>
              <a:t>p&lt;0.03</a:t>
            </a:r>
            <a:r>
              <a:rPr lang="zh-CN" altLang="en-US" sz="1200" kern="1200" dirty="0">
                <a:solidFill>
                  <a:schemeClr val="tx1"/>
                </a:solidFill>
                <a:effectLst/>
                <a:latin typeface="+mn-lt"/>
                <a:ea typeface="+mn-ea"/>
                <a:cs typeface="+mn-cs"/>
              </a:rPr>
              <a:t>），但与光感受器的相关性较低（</a:t>
            </a:r>
            <a:r>
              <a:rPr lang="en-US" altLang="zh-CN" sz="1200" kern="1200" dirty="0">
                <a:solidFill>
                  <a:schemeClr val="tx1"/>
                </a:solidFill>
                <a:effectLst/>
                <a:latin typeface="+mn-lt"/>
                <a:ea typeface="+mn-ea"/>
                <a:cs typeface="+mn-cs"/>
              </a:rPr>
              <a:t>r=0.251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p=0.119</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脉络膜层强度与视网膜内层呈中度相关，</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值在</a:t>
            </a:r>
            <a:r>
              <a:rPr lang="en-US" altLang="zh-CN" sz="1200" kern="1200" dirty="0">
                <a:solidFill>
                  <a:schemeClr val="tx1"/>
                </a:solidFill>
                <a:effectLst/>
                <a:latin typeface="+mn-lt"/>
                <a:ea typeface="+mn-ea"/>
                <a:cs typeface="+mn-cs"/>
              </a:rPr>
              <a:t>0.418</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0.725</a:t>
            </a:r>
            <a:r>
              <a:rPr lang="zh-CN" altLang="en-US" sz="1200" kern="1200" dirty="0">
                <a:solidFill>
                  <a:schemeClr val="tx1"/>
                </a:solidFill>
                <a:effectLst/>
                <a:latin typeface="+mn-lt"/>
                <a:ea typeface="+mn-ea"/>
                <a:cs typeface="+mn-cs"/>
              </a:rPr>
              <a:t>之间（均</a:t>
            </a:r>
            <a:r>
              <a:rPr lang="en-US" altLang="zh-CN" sz="1200" kern="1200" dirty="0">
                <a:solidFill>
                  <a:schemeClr val="tx1"/>
                </a:solidFill>
                <a:effectLst/>
                <a:latin typeface="+mn-lt"/>
                <a:ea typeface="+mn-ea"/>
                <a:cs typeface="+mn-cs"/>
              </a:rPr>
              <a:t>p&lt;0.01</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DF15F027-A404-40FA-B873-AC9C2C0589D8}" type="slidenum">
              <a:rPr lang="zh-CN" altLang="en-US" smtClean="0"/>
              <a:t>17</a:t>
            </a:fld>
            <a:endParaRPr lang="zh-CN" altLang="en-US"/>
          </a:p>
        </p:txBody>
      </p:sp>
    </p:spTree>
    <p:extLst>
      <p:ext uri="{BB962C8B-B14F-4D97-AF65-F5344CB8AC3E}">
        <p14:creationId xmlns:p14="http://schemas.microsoft.com/office/powerpoint/2010/main" val="721473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15F027-A404-40FA-B873-AC9C2C0589D8}" type="slidenum">
              <a:rPr lang="zh-CN" altLang="en-US" smtClean="0"/>
              <a:t>18</a:t>
            </a:fld>
            <a:endParaRPr lang="zh-CN" altLang="en-US"/>
          </a:p>
        </p:txBody>
      </p:sp>
    </p:spTree>
    <p:extLst>
      <p:ext uri="{BB962C8B-B14F-4D97-AF65-F5344CB8AC3E}">
        <p14:creationId xmlns:p14="http://schemas.microsoft.com/office/powerpoint/2010/main" val="3006292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糖尿病视网膜病变早期治疗研究（</a:t>
            </a:r>
            <a:r>
              <a:rPr lang="en-US" altLang="zh-CN" sz="1200" kern="1200" dirty="0">
                <a:solidFill>
                  <a:schemeClr val="tx1"/>
                </a:solidFill>
                <a:effectLst/>
                <a:latin typeface="+mn-lt"/>
                <a:ea typeface="+mn-ea"/>
                <a:cs typeface="+mn-cs"/>
              </a:rPr>
              <a:t>ETDRS</a:t>
            </a:r>
            <a:r>
              <a:rPr lang="zh-CN" altLang="en-US" sz="1200" kern="1200" dirty="0">
                <a:solidFill>
                  <a:schemeClr val="tx1"/>
                </a:solidFill>
                <a:effectLst/>
                <a:latin typeface="+mn-lt"/>
                <a:ea typeface="+mn-ea"/>
                <a:cs typeface="+mn-cs"/>
              </a:rPr>
              <a:t>）右（</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）眼和左（</a:t>
            </a:r>
            <a:r>
              <a:rPr lang="en-US" altLang="zh-CN" sz="1200" kern="1200" dirty="0">
                <a:solidFill>
                  <a:schemeClr val="tx1"/>
                </a:solidFill>
                <a:effectLst/>
                <a:latin typeface="+mn-lt"/>
                <a:ea typeface="+mn-ea"/>
                <a:cs typeface="+mn-cs"/>
              </a:rPr>
              <a:t>L</a:t>
            </a:r>
            <a:r>
              <a:rPr lang="zh-CN" altLang="en-US" sz="1200" kern="1200" dirty="0">
                <a:solidFill>
                  <a:schemeClr val="tx1"/>
                </a:solidFill>
                <a:effectLst/>
                <a:latin typeface="+mn-lt"/>
                <a:ea typeface="+mn-ea"/>
                <a:cs typeface="+mn-cs"/>
              </a:rPr>
              <a:t>）眼图表。</a:t>
            </a:r>
            <a:r>
              <a:rPr lang="en-US" altLang="zh-CN" sz="1200" kern="1200" dirty="0">
                <a:solidFill>
                  <a:schemeClr val="tx1"/>
                </a:solidFill>
                <a:effectLst/>
                <a:latin typeface="+mn-lt"/>
                <a:ea typeface="+mn-ea"/>
                <a:cs typeface="+mn-cs"/>
              </a:rPr>
              <a:t>ETDRS</a:t>
            </a:r>
            <a:r>
              <a:rPr lang="zh-CN" altLang="en-US" sz="1200" kern="1200" dirty="0">
                <a:solidFill>
                  <a:schemeClr val="tx1"/>
                </a:solidFill>
                <a:effectLst/>
                <a:latin typeface="+mn-lt"/>
                <a:ea typeface="+mn-ea"/>
                <a:cs typeface="+mn-cs"/>
              </a:rPr>
              <a:t>图以中心凹为中心。它包括三个直径为</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6</a:t>
            </a:r>
            <a:r>
              <a:rPr lang="zh-CN" altLang="en-US" sz="1200" kern="1200" dirty="0">
                <a:solidFill>
                  <a:schemeClr val="tx1"/>
                </a:solidFill>
                <a:effectLst/>
                <a:latin typeface="+mn-lt"/>
                <a:ea typeface="+mn-ea"/>
                <a:cs typeface="+mn-cs"/>
              </a:rPr>
              <a:t>毫米的圆。该区域进一步划分为四个象限：上、下、鼻和颞。</a:t>
            </a:r>
            <a:r>
              <a:rPr lang="en-US" altLang="zh-CN" sz="1200" kern="1200" dirty="0">
                <a:solidFill>
                  <a:schemeClr val="tx1"/>
                </a:solidFill>
                <a:effectLst/>
                <a:latin typeface="+mn-lt"/>
                <a:ea typeface="+mn-ea"/>
                <a:cs typeface="+mn-cs"/>
              </a:rPr>
              <a:t>Cen</a:t>
            </a:r>
            <a:r>
              <a:rPr lang="zh-CN" altLang="en-US" sz="1200" kern="1200" dirty="0">
                <a:solidFill>
                  <a:schemeClr val="tx1"/>
                </a:solidFill>
                <a:effectLst/>
                <a:latin typeface="+mn-lt"/>
                <a:ea typeface="+mn-ea"/>
                <a:cs typeface="+mn-cs"/>
              </a:rPr>
              <a:t>，中央亚区；</a:t>
            </a:r>
            <a:r>
              <a:rPr lang="en-US" altLang="zh-CN" sz="1200" kern="1200" dirty="0">
                <a:solidFill>
                  <a:schemeClr val="tx1"/>
                </a:solidFill>
                <a:effectLst/>
                <a:latin typeface="+mn-lt"/>
                <a:ea typeface="+mn-ea"/>
                <a:cs typeface="+mn-cs"/>
              </a:rPr>
              <a:t>Sin</a:t>
            </a:r>
            <a:r>
              <a:rPr lang="zh-CN" altLang="en-US" sz="1200" kern="1200" dirty="0">
                <a:solidFill>
                  <a:schemeClr val="tx1"/>
                </a:solidFill>
                <a:effectLst/>
                <a:latin typeface="+mn-lt"/>
                <a:ea typeface="+mn-ea"/>
                <a:cs typeface="+mn-cs"/>
              </a:rPr>
              <a:t>，上内圈；</a:t>
            </a:r>
            <a:r>
              <a:rPr lang="en-US" altLang="zh-CN" sz="1200" kern="1200" dirty="0">
                <a:solidFill>
                  <a:schemeClr val="tx1"/>
                </a:solidFill>
                <a:effectLst/>
                <a:latin typeface="+mn-lt"/>
                <a:ea typeface="+mn-ea"/>
                <a:cs typeface="+mn-cs"/>
              </a:rPr>
              <a:t>Nin</a:t>
            </a:r>
            <a:r>
              <a:rPr lang="zh-CN" altLang="en-US" sz="1200" kern="1200" dirty="0">
                <a:solidFill>
                  <a:schemeClr val="tx1"/>
                </a:solidFill>
                <a:effectLst/>
                <a:latin typeface="+mn-lt"/>
                <a:ea typeface="+mn-ea"/>
                <a:cs typeface="+mn-cs"/>
              </a:rPr>
              <a:t>，鼻内圈；</a:t>
            </a:r>
            <a:r>
              <a:rPr lang="en-US" altLang="zh-CN" sz="1200" kern="1200" dirty="0" err="1">
                <a:solidFill>
                  <a:schemeClr val="tx1"/>
                </a:solidFill>
                <a:effectLst/>
                <a:latin typeface="+mn-lt"/>
                <a:ea typeface="+mn-ea"/>
                <a:cs typeface="+mn-cs"/>
              </a:rPr>
              <a:t>Iin</a:t>
            </a:r>
            <a:r>
              <a:rPr lang="zh-CN" altLang="en-US" sz="1200" kern="1200" dirty="0">
                <a:solidFill>
                  <a:schemeClr val="tx1"/>
                </a:solidFill>
                <a:effectLst/>
                <a:latin typeface="+mn-lt"/>
                <a:ea typeface="+mn-ea"/>
                <a:cs typeface="+mn-cs"/>
              </a:rPr>
              <a:t>，下内圈；</a:t>
            </a:r>
            <a:r>
              <a:rPr lang="en-US" altLang="zh-CN" sz="1200" kern="1200" dirty="0">
                <a:solidFill>
                  <a:schemeClr val="tx1"/>
                </a:solidFill>
                <a:effectLst/>
                <a:latin typeface="+mn-lt"/>
                <a:ea typeface="+mn-ea"/>
                <a:cs typeface="+mn-cs"/>
              </a:rPr>
              <a:t>Tin</a:t>
            </a:r>
            <a:r>
              <a:rPr lang="zh-CN" altLang="en-US" sz="1200" kern="1200" dirty="0">
                <a:solidFill>
                  <a:schemeClr val="tx1"/>
                </a:solidFill>
                <a:effectLst/>
                <a:latin typeface="+mn-lt"/>
                <a:ea typeface="+mn-ea"/>
                <a:cs typeface="+mn-cs"/>
              </a:rPr>
              <a:t>，颞内圈；</a:t>
            </a:r>
            <a:r>
              <a:rPr lang="en-US" altLang="zh-CN" sz="1200" kern="1200" dirty="0" err="1">
                <a:solidFill>
                  <a:schemeClr val="tx1"/>
                </a:solidFill>
                <a:effectLst/>
                <a:latin typeface="+mn-lt"/>
                <a:ea typeface="+mn-ea"/>
                <a:cs typeface="+mn-cs"/>
              </a:rPr>
              <a:t>Sout</a:t>
            </a:r>
            <a:r>
              <a:rPr lang="zh-CN" altLang="en-US" sz="1200" kern="1200" dirty="0">
                <a:solidFill>
                  <a:schemeClr val="tx1"/>
                </a:solidFill>
                <a:effectLst/>
                <a:latin typeface="+mn-lt"/>
                <a:ea typeface="+mn-ea"/>
                <a:cs typeface="+mn-cs"/>
              </a:rPr>
              <a:t>，上外圈；</a:t>
            </a:r>
            <a:r>
              <a:rPr lang="en-US" altLang="zh-CN" sz="1200" kern="1200" dirty="0" err="1">
                <a:solidFill>
                  <a:schemeClr val="tx1"/>
                </a:solidFill>
                <a:effectLst/>
                <a:latin typeface="+mn-lt"/>
                <a:ea typeface="+mn-ea"/>
                <a:cs typeface="+mn-cs"/>
              </a:rPr>
              <a:t>Nout</a:t>
            </a:r>
            <a:r>
              <a:rPr lang="zh-CN" altLang="en-US" sz="1200" kern="1200" dirty="0">
                <a:solidFill>
                  <a:schemeClr val="tx1"/>
                </a:solidFill>
                <a:effectLst/>
                <a:latin typeface="+mn-lt"/>
                <a:ea typeface="+mn-ea"/>
                <a:cs typeface="+mn-cs"/>
              </a:rPr>
              <a:t>，鼻外圈；</a:t>
            </a:r>
            <a:r>
              <a:rPr lang="en-US" altLang="zh-CN" sz="1200" kern="1200" dirty="0" err="1">
                <a:solidFill>
                  <a:schemeClr val="tx1"/>
                </a:solidFill>
                <a:effectLst/>
                <a:latin typeface="+mn-lt"/>
                <a:ea typeface="+mn-ea"/>
                <a:cs typeface="+mn-cs"/>
              </a:rPr>
              <a:t>Iout</a:t>
            </a:r>
            <a:r>
              <a:rPr lang="zh-CN" altLang="en-US" sz="1200" kern="1200" dirty="0">
                <a:solidFill>
                  <a:schemeClr val="tx1"/>
                </a:solidFill>
                <a:effectLst/>
                <a:latin typeface="+mn-lt"/>
                <a:ea typeface="+mn-ea"/>
                <a:cs typeface="+mn-cs"/>
              </a:rPr>
              <a:t>，下外圈；</a:t>
            </a:r>
            <a:r>
              <a:rPr lang="en-US" altLang="zh-CN" sz="1200" kern="1200" dirty="0">
                <a:solidFill>
                  <a:schemeClr val="tx1"/>
                </a:solidFill>
                <a:effectLst/>
                <a:latin typeface="+mn-lt"/>
                <a:ea typeface="+mn-ea"/>
                <a:cs typeface="+mn-cs"/>
              </a:rPr>
              <a:t>Tout</a:t>
            </a:r>
            <a:r>
              <a:rPr lang="zh-CN" altLang="en-US" sz="1200" kern="1200" dirty="0">
                <a:solidFill>
                  <a:schemeClr val="tx1"/>
                </a:solidFill>
                <a:effectLst/>
                <a:latin typeface="+mn-lt"/>
                <a:ea typeface="+mn-ea"/>
                <a:cs typeface="+mn-cs"/>
              </a:rPr>
              <a:t>，颞外圈</a:t>
            </a:r>
            <a:endParaRPr lang="zh-CN" altLang="en-US" dirty="0"/>
          </a:p>
        </p:txBody>
      </p:sp>
      <p:sp>
        <p:nvSpPr>
          <p:cNvPr id="4" name="灯片编号占位符 3"/>
          <p:cNvSpPr>
            <a:spLocks noGrp="1"/>
          </p:cNvSpPr>
          <p:nvPr>
            <p:ph type="sldNum" sz="quarter" idx="5"/>
          </p:nvPr>
        </p:nvSpPr>
        <p:spPr/>
        <p:txBody>
          <a:bodyPr/>
          <a:lstStyle/>
          <a:p>
            <a:fld id="{DF15F027-A404-40FA-B873-AC9C2C0589D8}" type="slidenum">
              <a:rPr lang="zh-CN" altLang="en-US" smtClean="0"/>
              <a:t>22</a:t>
            </a:fld>
            <a:endParaRPr lang="zh-CN" altLang="en-US"/>
          </a:p>
        </p:txBody>
      </p:sp>
    </p:spTree>
    <p:extLst>
      <p:ext uri="{BB962C8B-B14F-4D97-AF65-F5344CB8AC3E}">
        <p14:creationId xmlns:p14="http://schemas.microsoft.com/office/powerpoint/2010/main" val="1864353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所有受试者的</a:t>
            </a:r>
            <a:r>
              <a:rPr lang="en-US" altLang="zh-CN" sz="1200" kern="1200" dirty="0">
                <a:solidFill>
                  <a:schemeClr val="tx1"/>
                </a:solidFill>
                <a:effectLst/>
                <a:latin typeface="+mn-lt"/>
                <a:ea typeface="+mn-ea"/>
                <a:cs typeface="+mn-cs"/>
              </a:rPr>
              <a:t>ETDRS</a:t>
            </a:r>
            <a:r>
              <a:rPr lang="zh-CN" altLang="en-US" sz="1200" kern="1200" dirty="0">
                <a:solidFill>
                  <a:schemeClr val="tx1"/>
                </a:solidFill>
                <a:effectLst/>
                <a:latin typeface="+mn-lt"/>
                <a:ea typeface="+mn-ea"/>
                <a:cs typeface="+mn-cs"/>
              </a:rPr>
              <a:t>区域平均光强度如表</a:t>
            </a:r>
            <a:r>
              <a:rPr lang="en-US" altLang="zh-CN" sz="1200" kern="1200" dirty="0">
                <a:solidFill>
                  <a:schemeClr val="tx1"/>
                </a:solidFill>
                <a:effectLst/>
                <a:latin typeface="+mn-lt"/>
                <a:ea typeface="+mn-ea"/>
                <a:cs typeface="+mn-cs"/>
              </a:rPr>
              <a:t>7.3</a:t>
            </a:r>
            <a:r>
              <a:rPr lang="zh-CN" altLang="en-US" sz="1200" kern="1200" dirty="0">
                <a:solidFill>
                  <a:schemeClr val="tx1"/>
                </a:solidFill>
                <a:effectLst/>
                <a:latin typeface="+mn-lt"/>
                <a:ea typeface="+mn-ea"/>
                <a:cs typeface="+mn-cs"/>
              </a:rPr>
              <a:t>所示。光强度图（图</a:t>
            </a:r>
            <a:r>
              <a:rPr lang="en-US" altLang="zh-CN" sz="1200" kern="1200" dirty="0">
                <a:solidFill>
                  <a:schemeClr val="tx1"/>
                </a:solidFill>
                <a:effectLst/>
                <a:latin typeface="+mn-lt"/>
                <a:ea typeface="+mn-ea"/>
                <a:cs typeface="+mn-cs"/>
              </a:rPr>
              <a:t>7.7</a:t>
            </a:r>
            <a:r>
              <a:rPr lang="zh-CN" altLang="en-US" sz="1200" kern="1200" dirty="0">
                <a:solidFill>
                  <a:schemeClr val="tx1"/>
                </a:solidFill>
                <a:effectLst/>
                <a:latin typeface="+mn-lt"/>
                <a:ea typeface="+mn-ea"/>
                <a:cs typeface="+mn-cs"/>
              </a:rPr>
              <a:t>）显示了特定的分布模式。在中心区，</a:t>
            </a:r>
            <a:r>
              <a:rPr lang="en-US" altLang="zh-CN" sz="1200" kern="1200" dirty="0">
                <a:solidFill>
                  <a:schemeClr val="tx1"/>
                </a:solidFill>
                <a:effectLst/>
                <a:latin typeface="+mn-lt"/>
                <a:ea typeface="+mn-ea"/>
                <a:cs typeface="+mn-cs"/>
              </a:rPr>
              <a:t>RNFL</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GCL</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IPL</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INL</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OPL</a:t>
            </a:r>
            <a:r>
              <a:rPr lang="zh-CN" altLang="en-US" sz="1200" kern="1200" dirty="0">
                <a:solidFill>
                  <a:schemeClr val="tx1"/>
                </a:solidFill>
                <a:effectLst/>
                <a:latin typeface="+mn-lt"/>
                <a:ea typeface="+mn-ea"/>
                <a:cs typeface="+mn-cs"/>
              </a:rPr>
              <a:t>和光感受器层的光强处于较低水平，而</a:t>
            </a:r>
            <a:r>
              <a:rPr lang="en-US" altLang="zh-CN" sz="1200" kern="1200" dirty="0">
                <a:solidFill>
                  <a:schemeClr val="tx1"/>
                </a:solidFill>
                <a:effectLst/>
                <a:latin typeface="+mn-lt"/>
                <a:ea typeface="+mn-ea"/>
                <a:cs typeface="+mn-cs"/>
              </a:rPr>
              <a:t>RPE</a:t>
            </a:r>
            <a:r>
              <a:rPr lang="zh-CN" altLang="en-US" sz="1200" kern="1200" dirty="0">
                <a:solidFill>
                  <a:schemeClr val="tx1"/>
                </a:solidFill>
                <a:effectLst/>
                <a:latin typeface="+mn-lt"/>
                <a:ea typeface="+mn-ea"/>
                <a:cs typeface="+mn-cs"/>
              </a:rPr>
              <a:t>的光强处于最高水平。在</a:t>
            </a:r>
            <a:r>
              <a:rPr lang="en-US" altLang="zh-CN" sz="1200" kern="1200" dirty="0">
                <a:solidFill>
                  <a:schemeClr val="tx1"/>
                </a:solidFill>
                <a:effectLst/>
                <a:latin typeface="+mn-lt"/>
                <a:ea typeface="+mn-ea"/>
                <a:cs typeface="+mn-cs"/>
              </a:rPr>
              <a:t>ONL</a:t>
            </a:r>
            <a:r>
              <a:rPr lang="zh-CN" altLang="en-US" sz="1200" kern="1200" dirty="0">
                <a:solidFill>
                  <a:schemeClr val="tx1"/>
                </a:solidFill>
                <a:effectLst/>
                <a:latin typeface="+mn-lt"/>
                <a:ea typeface="+mn-ea"/>
                <a:cs typeface="+mn-cs"/>
              </a:rPr>
              <a:t>的中央凹旁有一个高强度的环形区。在</a:t>
            </a:r>
            <a:r>
              <a:rPr lang="en-US" altLang="zh-CN" sz="1200" kern="1200" dirty="0">
                <a:solidFill>
                  <a:schemeClr val="tx1"/>
                </a:solidFill>
                <a:effectLst/>
                <a:latin typeface="+mn-lt"/>
                <a:ea typeface="+mn-ea"/>
                <a:cs typeface="+mn-cs"/>
              </a:rPr>
              <a:t>RNFL</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GCL</a:t>
            </a:r>
            <a:r>
              <a:rPr lang="zh-CN" altLang="en-US" sz="1200" kern="1200" dirty="0">
                <a:solidFill>
                  <a:schemeClr val="tx1"/>
                </a:solidFill>
                <a:effectLst/>
                <a:latin typeface="+mn-lt"/>
                <a:ea typeface="+mn-ea"/>
                <a:cs typeface="+mn-cs"/>
              </a:rPr>
              <a:t>中，鼻区的平均光强度大于颞区，而光感受器层和颞区则呈相反分布（</a:t>
            </a:r>
            <a:r>
              <a:rPr lang="en-US" altLang="zh-CN" sz="1200" kern="1200" dirty="0">
                <a:solidFill>
                  <a:schemeClr val="tx1"/>
                </a:solidFill>
                <a:effectLst/>
                <a:latin typeface="+mn-lt"/>
                <a:ea typeface="+mn-ea"/>
                <a:cs typeface="+mn-cs"/>
              </a:rPr>
              <a:t>p&lt;0.05</a:t>
            </a:r>
            <a:r>
              <a:rPr lang="zh-CN" altLang="en-US" sz="1200" kern="1200" dirty="0">
                <a:solidFill>
                  <a:schemeClr val="tx1"/>
                </a:solidFill>
                <a:effectLst/>
                <a:latin typeface="+mn-lt"/>
                <a:ea typeface="+mn-ea"/>
                <a:cs typeface="+mn-cs"/>
              </a:rPr>
              <a:t>，配对</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检验）。</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RNFL、GCL、IPL、INL、OPL和光感受器层中心区域的光强较低，RPE层中心区域的光强较高。</a:t>
            </a:r>
          </a:p>
          <a:p>
            <a:r>
              <a:rPr lang="zh-CN" altLang="zh-CN" sz="1200" kern="1200" dirty="0">
                <a:solidFill>
                  <a:schemeClr val="tx1"/>
                </a:solidFill>
                <a:effectLst/>
                <a:latin typeface="+mn-lt"/>
                <a:ea typeface="+mn-ea"/>
                <a:cs typeface="+mn-cs"/>
              </a:rPr>
              <a:t>在RNFL和GCL中，鼻区的平均光强度大于颞区，而ONL、感光层和RPE则相反。</a:t>
            </a:r>
          </a:p>
          <a:p>
            <a:endParaRPr lang="zh-CN" altLang="en-US" dirty="0"/>
          </a:p>
        </p:txBody>
      </p:sp>
      <p:sp>
        <p:nvSpPr>
          <p:cNvPr id="4" name="灯片编号占位符 3"/>
          <p:cNvSpPr>
            <a:spLocks noGrp="1"/>
          </p:cNvSpPr>
          <p:nvPr>
            <p:ph type="sldNum" sz="quarter" idx="10"/>
          </p:nvPr>
        </p:nvSpPr>
        <p:spPr/>
        <p:txBody>
          <a:bodyPr/>
          <a:lstStyle/>
          <a:p>
            <a:fld id="{DF15F027-A404-40FA-B873-AC9C2C0589D8}" type="slidenum">
              <a:rPr lang="zh-CN" altLang="en-US" smtClean="0"/>
              <a:t>25</a:t>
            </a:fld>
            <a:endParaRPr lang="zh-CN" altLang="en-US"/>
          </a:p>
        </p:txBody>
      </p:sp>
    </p:spTree>
    <p:extLst>
      <p:ext uri="{BB962C8B-B14F-4D97-AF65-F5344CB8AC3E}">
        <p14:creationId xmlns:p14="http://schemas.microsoft.com/office/powerpoint/2010/main" val="425393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平均光强度在</a:t>
            </a:r>
            <a:r>
              <a:rPr lang="en-US" altLang="zh-CN" sz="1200" kern="1200" dirty="0">
                <a:solidFill>
                  <a:schemeClr val="tx1"/>
                </a:solidFill>
                <a:effectLst/>
                <a:latin typeface="+mn-lt"/>
                <a:ea typeface="+mn-ea"/>
                <a:cs typeface="+mn-cs"/>
              </a:rPr>
              <a:t>RPE</a:t>
            </a:r>
            <a:r>
              <a:rPr lang="zh-CN" altLang="en-US" sz="1200" kern="1200" dirty="0">
                <a:solidFill>
                  <a:schemeClr val="tx1"/>
                </a:solidFill>
                <a:effectLst/>
                <a:latin typeface="+mn-lt"/>
                <a:ea typeface="+mn-ea"/>
                <a:cs typeface="+mn-cs"/>
              </a:rPr>
              <a:t>层、感光层和</a:t>
            </a:r>
            <a:r>
              <a:rPr lang="en-US" altLang="zh-CN" sz="1200" kern="1200" dirty="0">
                <a:solidFill>
                  <a:schemeClr val="tx1"/>
                </a:solidFill>
                <a:effectLst/>
                <a:latin typeface="+mn-lt"/>
                <a:ea typeface="+mn-ea"/>
                <a:cs typeface="+mn-cs"/>
              </a:rPr>
              <a:t>RNFL</a:t>
            </a:r>
            <a:r>
              <a:rPr lang="zh-CN" altLang="en-US" sz="1200" kern="1200" dirty="0">
                <a:solidFill>
                  <a:schemeClr val="tx1"/>
                </a:solidFill>
                <a:effectLst/>
                <a:latin typeface="+mn-lt"/>
                <a:ea typeface="+mn-ea"/>
                <a:cs typeface="+mn-cs"/>
              </a:rPr>
              <a:t>最高，</a:t>
            </a:r>
            <a:r>
              <a:rPr lang="en-US" altLang="zh-CN" sz="1200" kern="1200" dirty="0">
                <a:solidFill>
                  <a:schemeClr val="tx1"/>
                </a:solidFill>
                <a:effectLst/>
                <a:latin typeface="+mn-lt"/>
                <a:ea typeface="+mn-ea"/>
                <a:cs typeface="+mn-cs"/>
              </a:rPr>
              <a:t>IPL</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GCL</a:t>
            </a:r>
            <a:r>
              <a:rPr lang="zh-CN" altLang="en-US" sz="1200" kern="1200" dirty="0">
                <a:solidFill>
                  <a:schemeClr val="tx1"/>
                </a:solidFill>
                <a:effectLst/>
                <a:latin typeface="+mn-lt"/>
                <a:ea typeface="+mn-ea"/>
                <a:cs typeface="+mn-cs"/>
              </a:rPr>
              <a:t>次之，</a:t>
            </a:r>
            <a:r>
              <a:rPr lang="en-US" altLang="zh-CN" sz="1200" kern="1200" dirty="0">
                <a:solidFill>
                  <a:schemeClr val="tx1"/>
                </a:solidFill>
                <a:effectLst/>
                <a:latin typeface="+mn-lt"/>
                <a:ea typeface="+mn-ea"/>
                <a:cs typeface="+mn-cs"/>
              </a:rPr>
              <a:t>ONL</a:t>
            </a:r>
            <a:r>
              <a:rPr lang="zh-CN" altLang="en-US" sz="1200" kern="1200" dirty="0">
                <a:solidFill>
                  <a:schemeClr val="tx1"/>
                </a:solidFill>
                <a:effectLst/>
                <a:latin typeface="+mn-lt"/>
                <a:ea typeface="+mn-ea"/>
                <a:cs typeface="+mn-cs"/>
              </a:rPr>
              <a:t>最低（图</a:t>
            </a:r>
            <a:r>
              <a:rPr lang="en-US" altLang="zh-CN" sz="1200" kern="1200" dirty="0">
                <a:solidFill>
                  <a:schemeClr val="tx1"/>
                </a:solidFill>
                <a:effectLst/>
                <a:latin typeface="+mn-lt"/>
                <a:ea typeface="+mn-ea"/>
                <a:cs typeface="+mn-cs"/>
              </a:rPr>
              <a:t>7.6</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从</a:t>
            </a:r>
            <a:r>
              <a:rPr lang="en-US" altLang="zh-CN" sz="1200" kern="1200" dirty="0">
                <a:solidFill>
                  <a:schemeClr val="tx1"/>
                </a:solidFill>
                <a:effectLst/>
                <a:latin typeface="+mn-lt"/>
                <a:ea typeface="+mn-ea"/>
                <a:cs typeface="+mn-cs"/>
              </a:rPr>
              <a:t>RNFL</a:t>
            </a:r>
            <a:r>
              <a:rPr lang="zh-CN" altLang="en-US" sz="1200" kern="1200" dirty="0">
                <a:solidFill>
                  <a:schemeClr val="tx1"/>
                </a:solidFill>
                <a:effectLst/>
                <a:latin typeface="+mn-lt"/>
                <a:ea typeface="+mn-ea"/>
                <a:cs typeface="+mn-cs"/>
              </a:rPr>
              <a:t>到感光层的光强度在</a:t>
            </a:r>
            <a:r>
              <a:rPr lang="en-US" altLang="zh-CN" sz="1200" kern="1200" dirty="0">
                <a:solidFill>
                  <a:schemeClr val="tx1"/>
                </a:solidFill>
                <a:effectLst/>
                <a:latin typeface="+mn-lt"/>
                <a:ea typeface="+mn-ea"/>
                <a:cs typeface="+mn-cs"/>
              </a:rPr>
              <a:t>50</a:t>
            </a:r>
            <a:r>
              <a:rPr lang="zh-CN" altLang="en-US" sz="1200" kern="1200" dirty="0">
                <a:solidFill>
                  <a:schemeClr val="tx1"/>
                </a:solidFill>
                <a:effectLst/>
                <a:latin typeface="+mn-lt"/>
                <a:ea typeface="+mn-ea"/>
                <a:cs typeface="+mn-cs"/>
              </a:rPr>
              <a:t>岁以后随着年龄的增长而降低（</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范围为</a:t>
            </a:r>
            <a:r>
              <a:rPr lang="en-US" altLang="zh-CN" sz="1200" kern="1200" dirty="0">
                <a:solidFill>
                  <a:schemeClr val="tx1"/>
                </a:solidFill>
                <a:effectLst/>
                <a:latin typeface="+mn-lt"/>
                <a:ea typeface="+mn-ea"/>
                <a:cs typeface="+mn-cs"/>
              </a:rPr>
              <a:t>-0.440</a:t>
            </a:r>
            <a:r>
              <a:rPr lang="zh-CN" altLang="en-US"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-0.158</a:t>
            </a:r>
            <a:r>
              <a:rPr lang="zh-CN" altLang="en-US" sz="1200" kern="1200" dirty="0">
                <a:solidFill>
                  <a:schemeClr val="tx1"/>
                </a:solidFill>
                <a:effectLst/>
                <a:latin typeface="+mn-lt"/>
                <a:ea typeface="+mn-ea"/>
                <a:cs typeface="+mn-cs"/>
              </a:rPr>
              <a:t>，均</a:t>
            </a:r>
            <a:r>
              <a:rPr lang="en-US" altLang="zh-CN" sz="1200" kern="1200" dirty="0">
                <a:solidFill>
                  <a:schemeClr val="tx1"/>
                </a:solidFill>
                <a:effectLst/>
                <a:latin typeface="+mn-lt"/>
                <a:ea typeface="+mn-ea"/>
                <a:cs typeface="+mn-cs"/>
              </a:rPr>
              <a:t>p&lt;0.01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Spearman</a:t>
            </a:r>
            <a:r>
              <a:rPr lang="zh-CN" altLang="en-US" sz="1200" kern="1200" dirty="0">
                <a:solidFill>
                  <a:schemeClr val="tx1"/>
                </a:solidFill>
                <a:effectLst/>
                <a:latin typeface="+mn-lt"/>
                <a:ea typeface="+mn-ea"/>
                <a:cs typeface="+mn-cs"/>
              </a:rPr>
              <a:t>检验）。</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对于</a:t>
            </a:r>
            <a:r>
              <a:rPr lang="en-US" altLang="zh-CN" sz="1200" kern="1200" dirty="0">
                <a:solidFill>
                  <a:schemeClr val="tx1"/>
                </a:solidFill>
                <a:effectLst/>
                <a:latin typeface="+mn-lt"/>
                <a:ea typeface="+mn-ea"/>
                <a:cs typeface="+mn-cs"/>
              </a:rPr>
              <a:t>RPE</a:t>
            </a:r>
            <a:r>
              <a:rPr lang="zh-CN" altLang="en-US" sz="1200" kern="1200" dirty="0">
                <a:solidFill>
                  <a:schemeClr val="tx1"/>
                </a:solidFill>
                <a:effectLst/>
                <a:latin typeface="+mn-lt"/>
                <a:ea typeface="+mn-ea"/>
                <a:cs typeface="+mn-cs"/>
              </a:rPr>
              <a:t>层，光强度随年龄增长而增加（</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0.318</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p&lt;0.01</a:t>
            </a:r>
            <a:r>
              <a:rPr lang="zh-CN" altLang="en-US" sz="1200" kern="1200" dirty="0">
                <a:solidFill>
                  <a:schemeClr val="tx1"/>
                </a:solidFill>
                <a:effectLst/>
                <a:latin typeface="+mn-lt"/>
                <a:ea typeface="+mn-ea"/>
                <a:cs typeface="+mn-cs"/>
              </a:rPr>
              <a:t>，斯皮尔曼试验）。</a:t>
            </a:r>
            <a:endParaRPr lang="zh-CN" altLang="en-US" dirty="0"/>
          </a:p>
        </p:txBody>
      </p:sp>
      <p:sp>
        <p:nvSpPr>
          <p:cNvPr id="4" name="灯片编号占位符 3"/>
          <p:cNvSpPr>
            <a:spLocks noGrp="1"/>
          </p:cNvSpPr>
          <p:nvPr>
            <p:ph type="sldNum" sz="quarter" idx="5"/>
          </p:nvPr>
        </p:nvSpPr>
        <p:spPr/>
        <p:txBody>
          <a:bodyPr/>
          <a:lstStyle/>
          <a:p>
            <a:fld id="{DF15F027-A404-40FA-B873-AC9C2C0589D8}" type="slidenum">
              <a:rPr lang="zh-CN" altLang="en-US" smtClean="0"/>
              <a:t>26</a:t>
            </a:fld>
            <a:endParaRPr lang="zh-CN" altLang="en-US"/>
          </a:p>
        </p:txBody>
      </p:sp>
    </p:spTree>
    <p:extLst>
      <p:ext uri="{BB962C8B-B14F-4D97-AF65-F5344CB8AC3E}">
        <p14:creationId xmlns:p14="http://schemas.microsoft.com/office/powerpoint/2010/main" val="2214826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15F027-A404-40FA-B873-AC9C2C0589D8}" type="slidenum">
              <a:rPr lang="zh-CN" altLang="en-US" smtClean="0"/>
              <a:t>27</a:t>
            </a:fld>
            <a:endParaRPr lang="zh-CN" altLang="en-US"/>
          </a:p>
        </p:txBody>
      </p:sp>
    </p:spTree>
    <p:extLst>
      <p:ext uri="{BB962C8B-B14F-4D97-AF65-F5344CB8AC3E}">
        <p14:creationId xmlns:p14="http://schemas.microsoft.com/office/powerpoint/2010/main" val="1054125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3285F6DA-185A-4ACE-B88A-54F969E9A6C4}" type="datetimeFigureOut">
              <a:rPr lang="zh-CN" altLang="en-US" smtClean="0"/>
              <a:t>2019/12/7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303F44-322C-4F5F-A7CC-2D3D869E0A45}" type="slidenum">
              <a:rPr lang="zh-CN" altLang="en-US" smtClean="0"/>
              <a:t>‹#›</a:t>
            </a:fld>
            <a:endParaRPr lang="zh-CN" altLang="en-US"/>
          </a:p>
        </p:txBody>
      </p:sp>
    </p:spTree>
    <p:extLst>
      <p:ext uri="{BB962C8B-B14F-4D97-AF65-F5344CB8AC3E}">
        <p14:creationId xmlns:p14="http://schemas.microsoft.com/office/powerpoint/2010/main" val="2675618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85F6DA-185A-4ACE-B88A-54F969E9A6C4}" type="datetimeFigureOut">
              <a:rPr lang="zh-CN" altLang="en-US" smtClean="0"/>
              <a:t>2019/12/7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303F44-322C-4F5F-A7CC-2D3D869E0A45}" type="slidenum">
              <a:rPr lang="zh-CN" altLang="en-US" smtClean="0"/>
              <a:t>‹#›</a:t>
            </a:fld>
            <a:endParaRPr lang="zh-CN" altLang="en-US"/>
          </a:p>
        </p:txBody>
      </p:sp>
    </p:spTree>
    <p:extLst>
      <p:ext uri="{BB962C8B-B14F-4D97-AF65-F5344CB8AC3E}">
        <p14:creationId xmlns:p14="http://schemas.microsoft.com/office/powerpoint/2010/main" val="440082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85F6DA-185A-4ACE-B88A-54F969E9A6C4}" type="datetimeFigureOut">
              <a:rPr lang="zh-CN" altLang="en-US" smtClean="0"/>
              <a:t>2019/12/7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303F44-322C-4F5F-A7CC-2D3D869E0A45}" type="slidenum">
              <a:rPr lang="zh-CN" altLang="en-US" smtClean="0"/>
              <a:t>‹#›</a:t>
            </a:fld>
            <a:endParaRPr lang="zh-CN" altLang="en-US"/>
          </a:p>
        </p:txBody>
      </p:sp>
    </p:spTree>
    <p:extLst>
      <p:ext uri="{BB962C8B-B14F-4D97-AF65-F5344CB8AC3E}">
        <p14:creationId xmlns:p14="http://schemas.microsoft.com/office/powerpoint/2010/main" val="3202264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85F6DA-185A-4ACE-B88A-54F969E9A6C4}" type="datetimeFigureOut">
              <a:rPr lang="zh-CN" altLang="en-US" smtClean="0"/>
              <a:t>2019/12/7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303F44-322C-4F5F-A7CC-2D3D869E0A45}" type="slidenum">
              <a:rPr lang="zh-CN" altLang="en-US" smtClean="0"/>
              <a:t>‹#›</a:t>
            </a:fld>
            <a:endParaRPr lang="zh-CN" altLang="en-US"/>
          </a:p>
        </p:txBody>
      </p:sp>
    </p:spTree>
    <p:extLst>
      <p:ext uri="{BB962C8B-B14F-4D97-AF65-F5344CB8AC3E}">
        <p14:creationId xmlns:p14="http://schemas.microsoft.com/office/powerpoint/2010/main" val="3511176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85F6DA-185A-4ACE-B88A-54F969E9A6C4}" type="datetimeFigureOut">
              <a:rPr lang="zh-CN" altLang="en-US" smtClean="0"/>
              <a:t>2019/12/7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303F44-322C-4F5F-A7CC-2D3D869E0A45}" type="slidenum">
              <a:rPr lang="zh-CN" altLang="en-US" smtClean="0"/>
              <a:t>‹#›</a:t>
            </a:fld>
            <a:endParaRPr lang="zh-CN" altLang="en-US"/>
          </a:p>
        </p:txBody>
      </p:sp>
    </p:spTree>
    <p:extLst>
      <p:ext uri="{BB962C8B-B14F-4D97-AF65-F5344CB8AC3E}">
        <p14:creationId xmlns:p14="http://schemas.microsoft.com/office/powerpoint/2010/main" val="3867101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85F6DA-185A-4ACE-B88A-54F969E9A6C4}" type="datetimeFigureOut">
              <a:rPr lang="zh-CN" altLang="en-US" smtClean="0"/>
              <a:t>2019/12/7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E303F44-322C-4F5F-A7CC-2D3D869E0A45}" type="slidenum">
              <a:rPr lang="zh-CN" altLang="en-US" smtClean="0"/>
              <a:t>‹#›</a:t>
            </a:fld>
            <a:endParaRPr lang="zh-CN" altLang="en-US"/>
          </a:p>
        </p:txBody>
      </p:sp>
    </p:spTree>
    <p:extLst>
      <p:ext uri="{BB962C8B-B14F-4D97-AF65-F5344CB8AC3E}">
        <p14:creationId xmlns:p14="http://schemas.microsoft.com/office/powerpoint/2010/main" val="207495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85F6DA-185A-4ACE-B88A-54F969E9A6C4}" type="datetimeFigureOut">
              <a:rPr lang="zh-CN" altLang="en-US" smtClean="0"/>
              <a:t>2019/12/7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E303F44-322C-4F5F-A7CC-2D3D869E0A45}" type="slidenum">
              <a:rPr lang="zh-CN" altLang="en-US" smtClean="0"/>
              <a:t>‹#›</a:t>
            </a:fld>
            <a:endParaRPr lang="zh-CN" altLang="en-US"/>
          </a:p>
        </p:txBody>
      </p:sp>
    </p:spTree>
    <p:extLst>
      <p:ext uri="{BB962C8B-B14F-4D97-AF65-F5344CB8AC3E}">
        <p14:creationId xmlns:p14="http://schemas.microsoft.com/office/powerpoint/2010/main" val="40277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85F6DA-185A-4ACE-B88A-54F969E9A6C4}" type="datetimeFigureOut">
              <a:rPr lang="zh-CN" altLang="en-US" smtClean="0"/>
              <a:t>2019/12/7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E303F44-322C-4F5F-A7CC-2D3D869E0A45}" type="slidenum">
              <a:rPr lang="zh-CN" altLang="en-US" smtClean="0"/>
              <a:t>‹#›</a:t>
            </a:fld>
            <a:endParaRPr lang="zh-CN" altLang="en-US"/>
          </a:p>
        </p:txBody>
      </p:sp>
    </p:spTree>
    <p:extLst>
      <p:ext uri="{BB962C8B-B14F-4D97-AF65-F5344CB8AC3E}">
        <p14:creationId xmlns:p14="http://schemas.microsoft.com/office/powerpoint/2010/main" val="48537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85F6DA-185A-4ACE-B88A-54F969E9A6C4}" type="datetimeFigureOut">
              <a:rPr lang="zh-CN" altLang="en-US" smtClean="0"/>
              <a:t>2019/12/7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E303F44-322C-4F5F-A7CC-2D3D869E0A45}" type="slidenum">
              <a:rPr lang="zh-CN" altLang="en-US" smtClean="0"/>
              <a:t>‹#›</a:t>
            </a:fld>
            <a:endParaRPr lang="zh-CN" altLang="en-US"/>
          </a:p>
        </p:txBody>
      </p:sp>
    </p:spTree>
    <p:extLst>
      <p:ext uri="{BB962C8B-B14F-4D97-AF65-F5344CB8AC3E}">
        <p14:creationId xmlns:p14="http://schemas.microsoft.com/office/powerpoint/2010/main" val="185750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85F6DA-185A-4ACE-B88A-54F969E9A6C4}" type="datetimeFigureOut">
              <a:rPr lang="zh-CN" altLang="en-US" smtClean="0"/>
              <a:t>2019/12/7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E303F44-322C-4F5F-A7CC-2D3D869E0A45}" type="slidenum">
              <a:rPr lang="zh-CN" altLang="en-US" smtClean="0"/>
              <a:t>‹#›</a:t>
            </a:fld>
            <a:endParaRPr lang="zh-CN" altLang="en-US"/>
          </a:p>
        </p:txBody>
      </p:sp>
    </p:spTree>
    <p:extLst>
      <p:ext uri="{BB962C8B-B14F-4D97-AF65-F5344CB8AC3E}">
        <p14:creationId xmlns:p14="http://schemas.microsoft.com/office/powerpoint/2010/main" val="3697650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85F6DA-185A-4ACE-B88A-54F969E9A6C4}" type="datetimeFigureOut">
              <a:rPr lang="zh-CN" altLang="en-US" smtClean="0"/>
              <a:t>2019/12/7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E303F44-322C-4F5F-A7CC-2D3D869E0A45}" type="slidenum">
              <a:rPr lang="zh-CN" altLang="en-US" smtClean="0"/>
              <a:t>‹#›</a:t>
            </a:fld>
            <a:endParaRPr lang="zh-CN" altLang="en-US"/>
          </a:p>
        </p:txBody>
      </p:sp>
    </p:spTree>
    <p:extLst>
      <p:ext uri="{BB962C8B-B14F-4D97-AF65-F5344CB8AC3E}">
        <p14:creationId xmlns:p14="http://schemas.microsoft.com/office/powerpoint/2010/main" val="3895698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85F6DA-185A-4ACE-B88A-54F969E9A6C4}" type="datetimeFigureOut">
              <a:rPr lang="zh-CN" altLang="en-US" smtClean="0"/>
              <a:t>2019/12/7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303F44-322C-4F5F-A7CC-2D3D869E0A45}" type="slidenum">
              <a:rPr lang="zh-CN" altLang="en-US" smtClean="0"/>
              <a:t>‹#›</a:t>
            </a:fld>
            <a:endParaRPr lang="zh-CN" altLang="en-US"/>
          </a:p>
        </p:txBody>
      </p:sp>
    </p:spTree>
    <p:extLst>
      <p:ext uri="{BB962C8B-B14F-4D97-AF65-F5344CB8AC3E}">
        <p14:creationId xmlns:p14="http://schemas.microsoft.com/office/powerpoint/2010/main" val="1998650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baike.baidu.com/item/%E5%8F%98%E5%BC%82%E5%BA%A6/5675441" TargetMode="External"/><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Pearson’s correlation</a:t>
            </a:r>
            <a:r>
              <a:rPr lang="zh-CN" altLang="en-US" dirty="0"/>
              <a:t>相关系数</a:t>
            </a:r>
          </a:p>
        </p:txBody>
      </p:sp>
      <p:sp>
        <p:nvSpPr>
          <p:cNvPr id="3" name="内容占位符 2"/>
          <p:cNvSpPr>
            <a:spLocks noGrp="1"/>
          </p:cNvSpPr>
          <p:nvPr>
            <p:ph idx="1"/>
          </p:nvPr>
        </p:nvSpPr>
        <p:spPr>
          <a:xfrm>
            <a:off x="838200" y="1799248"/>
            <a:ext cx="10515600" cy="5058752"/>
          </a:xfrm>
        </p:spPr>
        <p:txBody>
          <a:bodyPr>
            <a:normAutofit/>
          </a:bodyPr>
          <a:lstStyle/>
          <a:p>
            <a:pPr lvl="1"/>
            <a:r>
              <a:rPr lang="zh-CN" altLang="en-US" dirty="0"/>
              <a:t>一维随机变量</a:t>
            </a:r>
            <a:r>
              <a:rPr lang="en-US" altLang="zh-CN" dirty="0"/>
              <a:t>X</a:t>
            </a:r>
            <a:r>
              <a:rPr lang="zh-CN" altLang="en-US" dirty="0"/>
              <a:t>的方差</a:t>
            </a:r>
            <a:endParaRPr lang="en-US" altLang="zh-CN" dirty="0"/>
          </a:p>
          <a:p>
            <a:pPr lvl="1"/>
            <a:endParaRPr lang="en-US" altLang="zh-CN" dirty="0"/>
          </a:p>
          <a:p>
            <a:pPr lvl="1"/>
            <a:endParaRPr lang="en-US" altLang="zh-CN" dirty="0"/>
          </a:p>
          <a:p>
            <a:pPr lvl="1"/>
            <a:r>
              <a:rPr lang="zh-CN" altLang="en-US" dirty="0"/>
              <a:t>二维随机变量的协方差</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2"/>
            <a:r>
              <a:rPr lang="zh-CN" altLang="en-US" dirty="0"/>
              <a:t>协方差易受</a:t>
            </a:r>
            <a:r>
              <a:rPr lang="en-US" altLang="zh-CN" dirty="0"/>
              <a:t>X</a:t>
            </a:r>
            <a:r>
              <a:rPr lang="zh-CN" altLang="en-US" dirty="0"/>
              <a:t>与</a:t>
            </a:r>
            <a:r>
              <a:rPr lang="en-US" altLang="zh-CN" dirty="0"/>
              <a:t>Y</a:t>
            </a:r>
            <a:r>
              <a:rPr lang="zh-CN" altLang="en-US" dirty="0"/>
              <a:t>本身度量单位的影响</a:t>
            </a:r>
            <a:r>
              <a:rPr lang="en-US" altLang="zh-CN" dirty="0"/>
              <a:t>,</a:t>
            </a:r>
            <a:r>
              <a:rPr lang="zh-CN" altLang="en-US" dirty="0"/>
              <a:t>为了标准化引入相关系数</a:t>
            </a:r>
            <a:endParaRPr lang="en-US" altLang="zh-CN" dirty="0"/>
          </a:p>
        </p:txBody>
      </p:sp>
      <p:pic>
        <p:nvPicPr>
          <p:cNvPr id="4" name="图片 3"/>
          <p:cNvPicPr>
            <a:picLocks noChangeAspect="1"/>
          </p:cNvPicPr>
          <p:nvPr/>
        </p:nvPicPr>
        <p:blipFill>
          <a:blip r:embed="rId2"/>
          <a:stretch>
            <a:fillRect/>
          </a:stretch>
        </p:blipFill>
        <p:spPr>
          <a:xfrm>
            <a:off x="1927347" y="2267866"/>
            <a:ext cx="4943475" cy="590550"/>
          </a:xfrm>
          <a:prstGeom prst="rect">
            <a:avLst/>
          </a:prstGeom>
        </p:spPr>
      </p:pic>
      <p:pic>
        <p:nvPicPr>
          <p:cNvPr id="5" name="图片 4"/>
          <p:cNvPicPr>
            <a:picLocks noChangeAspect="1"/>
          </p:cNvPicPr>
          <p:nvPr/>
        </p:nvPicPr>
        <p:blipFill>
          <a:blip r:embed="rId3"/>
          <a:stretch>
            <a:fillRect/>
          </a:stretch>
        </p:blipFill>
        <p:spPr>
          <a:xfrm>
            <a:off x="1927347" y="3509597"/>
            <a:ext cx="7829550" cy="542925"/>
          </a:xfrm>
          <a:prstGeom prst="rect">
            <a:avLst/>
          </a:prstGeom>
        </p:spPr>
      </p:pic>
      <p:pic>
        <p:nvPicPr>
          <p:cNvPr id="6" name="图片 5"/>
          <p:cNvPicPr>
            <a:picLocks noChangeAspect="1"/>
          </p:cNvPicPr>
          <p:nvPr/>
        </p:nvPicPr>
        <p:blipFill>
          <a:blip r:embed="rId4"/>
          <a:stretch>
            <a:fillRect/>
          </a:stretch>
        </p:blipFill>
        <p:spPr>
          <a:xfrm>
            <a:off x="1818908" y="4052522"/>
            <a:ext cx="6619875" cy="628650"/>
          </a:xfrm>
          <a:prstGeom prst="rect">
            <a:avLst/>
          </a:prstGeom>
        </p:spPr>
      </p:pic>
      <p:pic>
        <p:nvPicPr>
          <p:cNvPr id="7" name="图片 6"/>
          <p:cNvPicPr>
            <a:picLocks noChangeAspect="1"/>
          </p:cNvPicPr>
          <p:nvPr/>
        </p:nvPicPr>
        <p:blipFill>
          <a:blip r:embed="rId5"/>
          <a:stretch>
            <a:fillRect/>
          </a:stretch>
        </p:blipFill>
        <p:spPr>
          <a:xfrm>
            <a:off x="1836492" y="4639407"/>
            <a:ext cx="7694004" cy="551542"/>
          </a:xfrm>
          <a:prstGeom prst="rect">
            <a:avLst/>
          </a:prstGeom>
        </p:spPr>
      </p:pic>
      <p:pic>
        <p:nvPicPr>
          <p:cNvPr id="8" name="图片 7"/>
          <p:cNvPicPr>
            <a:picLocks noChangeAspect="1"/>
          </p:cNvPicPr>
          <p:nvPr/>
        </p:nvPicPr>
        <p:blipFill>
          <a:blip r:embed="rId6"/>
          <a:stretch>
            <a:fillRect/>
          </a:stretch>
        </p:blipFill>
        <p:spPr>
          <a:xfrm>
            <a:off x="2866657" y="5691171"/>
            <a:ext cx="4281489" cy="522792"/>
          </a:xfrm>
          <a:prstGeom prst="rect">
            <a:avLst/>
          </a:prstGeom>
        </p:spPr>
      </p:pic>
    </p:spTree>
    <p:extLst>
      <p:ext uri="{BB962C8B-B14F-4D97-AF65-F5344CB8AC3E}">
        <p14:creationId xmlns:p14="http://schemas.microsoft.com/office/powerpoint/2010/main" val="1188281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Autofit/>
          </a:bodyPr>
          <a:lstStyle/>
          <a:p>
            <a:r>
              <a:rPr lang="en-US" altLang="zh-CN" sz="3600" dirty="0"/>
              <a:t>Quantitative Analysis of Retinal Layers’</a:t>
            </a:r>
            <a:br>
              <a:rPr lang="en-US" altLang="zh-CN" sz="3600" dirty="0"/>
            </a:br>
            <a:r>
              <a:rPr lang="en-US" altLang="zh-CN" sz="3600" dirty="0"/>
              <a:t>Optical Intensities Based on Optical</a:t>
            </a:r>
            <a:br>
              <a:rPr lang="en-US" altLang="zh-CN" sz="3600" dirty="0"/>
            </a:br>
            <a:r>
              <a:rPr lang="en-US" altLang="zh-CN" sz="3600" dirty="0"/>
              <a:t>Coherence Tomography</a:t>
            </a:r>
            <a:endParaRPr lang="zh-CN" altLang="en-US" sz="3600" dirty="0"/>
          </a:p>
        </p:txBody>
      </p:sp>
      <p:sp>
        <p:nvSpPr>
          <p:cNvPr id="3" name="副标题 2"/>
          <p:cNvSpPr>
            <a:spLocks noGrp="1"/>
          </p:cNvSpPr>
          <p:nvPr>
            <p:ph type="subTitle" idx="1"/>
          </p:nvPr>
        </p:nvSpPr>
        <p:spPr/>
        <p:txBody>
          <a:bodyPr/>
          <a:lstStyle/>
          <a:p>
            <a:r>
              <a:rPr lang="zh-CN" altLang="en-US" dirty="0"/>
              <a:t>基于</a:t>
            </a:r>
            <a:r>
              <a:rPr lang="en-US" altLang="zh-CN" dirty="0"/>
              <a:t>OCT</a:t>
            </a:r>
            <a:r>
              <a:rPr lang="zh-CN" altLang="en-US" dirty="0"/>
              <a:t>的视网膜层光强的定量分析</a:t>
            </a:r>
          </a:p>
        </p:txBody>
      </p:sp>
    </p:spTree>
    <p:extLst>
      <p:ext uri="{BB962C8B-B14F-4D97-AF65-F5344CB8AC3E}">
        <p14:creationId xmlns:p14="http://schemas.microsoft.com/office/powerpoint/2010/main" val="827933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除了视网膜结构的形态学参数外，</a:t>
            </a:r>
            <a:r>
              <a:rPr lang="en-US" altLang="zh-CN" dirty="0"/>
              <a:t>OCT</a:t>
            </a:r>
            <a:r>
              <a:rPr lang="zh-CN" altLang="en-US" dirty="0"/>
              <a:t>图像还提供信号</a:t>
            </a:r>
            <a:r>
              <a:rPr lang="en-US" altLang="zh-CN" dirty="0"/>
              <a:t>/</a:t>
            </a:r>
            <a:r>
              <a:rPr lang="zh-CN" altLang="en-US" dirty="0"/>
              <a:t>反射强度信息，这一点在很多方面都有研究。</a:t>
            </a:r>
            <a:endParaRPr lang="en-US" altLang="zh-CN" dirty="0"/>
          </a:p>
          <a:p>
            <a:r>
              <a:rPr lang="zh-CN" altLang="en-US" dirty="0"/>
              <a:t>本章介绍了对正常人和视网膜中央动脉阻塞患者视网膜层光强度定量分析的几项研究</a:t>
            </a:r>
            <a:endParaRPr lang="en-US" altLang="zh-CN" dirty="0"/>
          </a:p>
          <a:p>
            <a:r>
              <a:rPr lang="en-US" altLang="zh-CN" dirty="0"/>
              <a:t>OCT</a:t>
            </a:r>
            <a:r>
              <a:rPr lang="zh-CN" altLang="en-US" dirty="0"/>
              <a:t>不仅可以观察正常或紊乱的视网膜组织的形态，而且可以提供定量的测量。</a:t>
            </a:r>
            <a:endParaRPr lang="en-US" altLang="zh-CN" dirty="0"/>
          </a:p>
          <a:p>
            <a:r>
              <a:rPr lang="zh-CN" altLang="en-US" dirty="0"/>
              <a:t>还提供了对正常和</a:t>
            </a:r>
            <a:r>
              <a:rPr lang="en-US" altLang="zh-CN" dirty="0"/>
              <a:t>/</a:t>
            </a:r>
            <a:r>
              <a:rPr lang="zh-CN" altLang="en-US" dirty="0"/>
              <a:t>或病理组织的局部光强度（也称为光密度或反射率）的定量测量。</a:t>
            </a:r>
            <a:endParaRPr lang="en-US" altLang="zh-CN" dirty="0"/>
          </a:p>
          <a:p>
            <a:pPr marL="0" indent="0">
              <a:buNone/>
            </a:pPr>
            <a:endParaRPr lang="zh-CN" altLang="en-US" dirty="0"/>
          </a:p>
          <a:p>
            <a:endParaRPr lang="zh-CN" altLang="en-US" dirty="0"/>
          </a:p>
        </p:txBody>
      </p:sp>
    </p:spTree>
    <p:extLst>
      <p:ext uri="{BB962C8B-B14F-4D97-AF65-F5344CB8AC3E}">
        <p14:creationId xmlns:p14="http://schemas.microsoft.com/office/powerpoint/2010/main" val="3446918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视网膜层</a:t>
            </a:r>
            <a:r>
              <a:rPr lang="en-US" altLang="zh-CN" dirty="0"/>
              <a:t/>
            </a:r>
            <a:br>
              <a:rPr lang="en-US" altLang="zh-CN" dirty="0"/>
            </a:br>
            <a:r>
              <a:rPr lang="zh-CN" altLang="en-US" dirty="0"/>
              <a:t>的自动分割</a:t>
            </a:r>
          </a:p>
        </p:txBody>
      </p:sp>
      <p:pic>
        <p:nvPicPr>
          <p:cNvPr id="4" name="图片 3"/>
          <p:cNvPicPr>
            <a:picLocks noChangeAspect="1"/>
          </p:cNvPicPr>
          <p:nvPr/>
        </p:nvPicPr>
        <p:blipFill>
          <a:blip r:embed="rId2"/>
          <a:stretch>
            <a:fillRect/>
          </a:stretch>
        </p:blipFill>
        <p:spPr>
          <a:xfrm>
            <a:off x="4413739" y="6138"/>
            <a:ext cx="7610666" cy="6851862"/>
          </a:xfrm>
          <a:prstGeom prst="rect">
            <a:avLst/>
          </a:prstGeom>
        </p:spPr>
      </p:pic>
      <p:sp>
        <p:nvSpPr>
          <p:cNvPr id="5" name="内容占位符 4"/>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4018529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sz="3200" dirty="0"/>
              <a:t>The Optical Intensity of Retinal Layers of Normal Subjects</a:t>
            </a:r>
            <a:endParaRPr lang="zh-CN" altLang="en-US" sz="3200" dirty="0"/>
          </a:p>
        </p:txBody>
      </p:sp>
      <p:sp>
        <p:nvSpPr>
          <p:cNvPr id="5" name="文本占位符 4"/>
          <p:cNvSpPr>
            <a:spLocks noGrp="1"/>
          </p:cNvSpPr>
          <p:nvPr>
            <p:ph type="body" idx="1"/>
          </p:nvPr>
        </p:nvSpPr>
        <p:spPr/>
        <p:txBody>
          <a:bodyPr/>
          <a:lstStyle/>
          <a:p>
            <a:r>
              <a:rPr lang="zh-CN" altLang="en-US" dirty="0"/>
              <a:t>正常人视网膜层的光强度</a:t>
            </a:r>
          </a:p>
        </p:txBody>
      </p:sp>
    </p:spTree>
    <p:extLst>
      <p:ext uri="{BB962C8B-B14F-4D97-AF65-F5344CB8AC3E}">
        <p14:creationId xmlns:p14="http://schemas.microsoft.com/office/powerpoint/2010/main" val="754250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统计分析</a:t>
            </a:r>
          </a:p>
        </p:txBody>
      </p:sp>
      <p:sp>
        <p:nvSpPr>
          <p:cNvPr id="3" name="内容占位符 2"/>
          <p:cNvSpPr>
            <a:spLocks noGrp="1"/>
          </p:cNvSpPr>
          <p:nvPr>
            <p:ph idx="1"/>
          </p:nvPr>
        </p:nvSpPr>
        <p:spPr/>
        <p:txBody>
          <a:bodyPr>
            <a:normAutofit/>
          </a:bodyPr>
          <a:lstStyle/>
          <a:p>
            <a:r>
              <a:rPr lang="zh-CN" altLang="en-US" dirty="0"/>
              <a:t>第一项研究中，测量了所有视网膜层在光谱域</a:t>
            </a:r>
            <a:r>
              <a:rPr lang="en-US" altLang="zh-CN" dirty="0"/>
              <a:t>OCT</a:t>
            </a:r>
            <a:r>
              <a:rPr lang="zh-CN" altLang="en-US" dirty="0"/>
              <a:t>上的光强度，并研究了正常人视网膜层的光强度之间的变化和关系。</a:t>
            </a:r>
            <a:endParaRPr lang="en-US" altLang="zh-CN" dirty="0"/>
          </a:p>
          <a:p>
            <a:r>
              <a:rPr lang="zh-CN" altLang="zh-CN" dirty="0"/>
              <a:t>对于每一层和每一个受试者，计算光强度的平均值和标准偏差。</a:t>
            </a:r>
          </a:p>
          <a:p>
            <a:r>
              <a:rPr lang="zh-CN" altLang="zh-CN" dirty="0"/>
              <a:t>独立</a:t>
            </a:r>
            <a:r>
              <a:rPr lang="zh-CN" altLang="en-US" dirty="0"/>
              <a:t>样本</a:t>
            </a:r>
            <a:r>
              <a:rPr lang="zh-CN" altLang="zh-CN" dirty="0"/>
              <a:t>t检验，比较男女各层的光强度</a:t>
            </a:r>
            <a:r>
              <a:rPr lang="zh-CN" altLang="en-US" dirty="0"/>
              <a:t>。</a:t>
            </a:r>
            <a:r>
              <a:rPr lang="en-US" altLang="zh-CN" dirty="0"/>
              <a:t>p &gt; 0.05</a:t>
            </a:r>
            <a:r>
              <a:rPr lang="zh-CN" altLang="en-US" dirty="0"/>
              <a:t>无明显差异。</a:t>
            </a:r>
            <a:endParaRPr lang="zh-CN" altLang="zh-CN" dirty="0"/>
          </a:p>
          <a:p>
            <a:r>
              <a:rPr lang="zh-CN" altLang="zh-CN" dirty="0"/>
              <a:t>用Pearson相关分析各层平均强度与年龄、影像质量的相关性</a:t>
            </a:r>
            <a:r>
              <a:rPr lang="zh-CN" altLang="en-US" dirty="0"/>
              <a:t>，</a:t>
            </a:r>
            <a:r>
              <a:rPr lang="zh-CN" altLang="zh-CN" dirty="0"/>
              <a:t>计算相关系数r。</a:t>
            </a:r>
          </a:p>
          <a:p>
            <a:r>
              <a:rPr lang="zh-CN" altLang="zh-CN" dirty="0"/>
              <a:t>调整后的方差以图像质量指数为标准化参数，并计算为方差×（1-r2与图像质量）。</a:t>
            </a:r>
          </a:p>
          <a:p>
            <a:r>
              <a:rPr lang="zh-CN" altLang="zh-CN" dirty="0"/>
              <a:t>调整后的变异系数计算为调整后标准差</a:t>
            </a:r>
            <a:r>
              <a:rPr lang="en-US" altLang="zh-CN" dirty="0"/>
              <a:t>/</a:t>
            </a:r>
            <a:r>
              <a:rPr lang="zh-CN" altLang="zh-CN" dirty="0"/>
              <a:t>均值。</a:t>
            </a:r>
          </a:p>
          <a:p>
            <a:endParaRPr lang="zh-CN" altLang="en-US" dirty="0"/>
          </a:p>
        </p:txBody>
      </p:sp>
    </p:spTree>
    <p:extLst>
      <p:ext uri="{BB962C8B-B14F-4D97-AF65-F5344CB8AC3E}">
        <p14:creationId xmlns:p14="http://schemas.microsoft.com/office/powerpoint/2010/main" val="1305816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328539" y="0"/>
            <a:ext cx="7534922" cy="6858000"/>
          </a:xfrm>
          <a:prstGeom prst="rect">
            <a:avLst/>
          </a:prstGeom>
        </p:spPr>
      </p:pic>
    </p:spTree>
    <p:extLst>
      <p:ext uri="{BB962C8B-B14F-4D97-AF65-F5344CB8AC3E}">
        <p14:creationId xmlns:p14="http://schemas.microsoft.com/office/powerpoint/2010/main" val="727830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Picture 1" descr="Retinal nerve fiber layer &#10;Retinal ganglion cells &#10;Inner plexiform layer &#10;Inner nuclear layer &#10;Outer plexiform layer &#10;Outer nuclear layer &#10;Retinal pigment epithelium &#10;All area &#10;10000 &#10;15000 &#10;25000 &#10;Optical intensity (AU) &#10;Fig. 7.2 The mean and standard deviation of optical intensities of each layer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778" y="0"/>
            <a:ext cx="10581748" cy="6752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599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8C20542-3669-4173-A666-4AF45698397E}"/>
              </a:ext>
            </a:extLst>
          </p:cNvPr>
          <p:cNvGrpSpPr/>
          <p:nvPr/>
        </p:nvGrpSpPr>
        <p:grpSpPr>
          <a:xfrm>
            <a:off x="1796716" y="-23750"/>
            <a:ext cx="8598568" cy="6844508"/>
            <a:chOff x="0" y="0"/>
            <a:chExt cx="8598568" cy="6844508"/>
          </a:xfrm>
        </p:grpSpPr>
        <p:pic>
          <p:nvPicPr>
            <p:cNvPr id="4" name="图片 3"/>
            <p:cNvPicPr>
              <a:picLocks noChangeAspect="1"/>
            </p:cNvPicPr>
            <p:nvPr/>
          </p:nvPicPr>
          <p:blipFill>
            <a:blip r:embed="rId3"/>
            <a:stretch>
              <a:fillRect/>
            </a:stretch>
          </p:blipFill>
          <p:spPr>
            <a:xfrm>
              <a:off x="0" y="0"/>
              <a:ext cx="8598568" cy="6844508"/>
            </a:xfrm>
            <a:prstGeom prst="rect">
              <a:avLst/>
            </a:prstGeom>
          </p:spPr>
        </p:pic>
        <p:cxnSp>
          <p:nvCxnSpPr>
            <p:cNvPr id="8" name="直接连接符 7"/>
            <p:cNvCxnSpPr/>
            <p:nvPr/>
          </p:nvCxnSpPr>
          <p:spPr>
            <a:xfrm>
              <a:off x="958362" y="2145323"/>
              <a:ext cx="2329961" cy="233875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3297116" y="2145323"/>
              <a:ext cx="2347546" cy="233875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58362" y="2127738"/>
              <a:ext cx="4686300" cy="1758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400300" y="131885"/>
              <a:ext cx="1776046" cy="369332"/>
            </a:xfrm>
            <a:prstGeom prst="rect">
              <a:avLst/>
            </a:prstGeom>
            <a:noFill/>
          </p:spPr>
          <p:txBody>
            <a:bodyPr wrap="square" rtlCol="0">
              <a:spAutoFit/>
            </a:bodyPr>
            <a:lstStyle/>
            <a:p>
              <a:r>
                <a:rPr lang="zh-CN" altLang="en-US" dirty="0">
                  <a:ln w="0"/>
                  <a:solidFill>
                    <a:schemeClr val="accent1"/>
                  </a:solidFill>
                  <a:effectLst>
                    <a:outerShdw blurRad="38100" dist="25400" dir="5400000" algn="ctr" rotWithShape="0">
                      <a:srgbClr val="6E747A">
                        <a:alpha val="43000"/>
                      </a:srgbClr>
                    </a:outerShdw>
                  </a:effectLst>
                </a:rPr>
                <a:t>内层视网膜</a:t>
              </a:r>
            </a:p>
          </p:txBody>
        </p:sp>
      </p:grpSp>
    </p:spTree>
    <p:extLst>
      <p:ext uri="{BB962C8B-B14F-4D97-AF65-F5344CB8AC3E}">
        <p14:creationId xmlns:p14="http://schemas.microsoft.com/office/powerpoint/2010/main" val="266390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4EC4D44-DFE2-4C98-8C7F-B175C785E492}"/>
              </a:ext>
            </a:extLst>
          </p:cNvPr>
          <p:cNvPicPr>
            <a:picLocks noChangeAspect="1"/>
          </p:cNvPicPr>
          <p:nvPr/>
        </p:nvPicPr>
        <p:blipFill>
          <a:blip r:embed="rId3"/>
          <a:stretch>
            <a:fillRect/>
          </a:stretch>
        </p:blipFill>
        <p:spPr>
          <a:xfrm>
            <a:off x="1541129" y="0"/>
            <a:ext cx="9109741" cy="6858000"/>
          </a:xfrm>
          <a:prstGeom prst="rect">
            <a:avLst/>
          </a:prstGeom>
        </p:spPr>
      </p:pic>
      <p:sp>
        <p:nvSpPr>
          <p:cNvPr id="3" name="内容占位符 2">
            <a:extLst>
              <a:ext uri="{FF2B5EF4-FFF2-40B4-BE49-F238E27FC236}">
                <a16:creationId xmlns:a16="http://schemas.microsoft.com/office/drawing/2014/main" id="{8A60FF76-A08F-45AB-A89E-CF04B6D41766}"/>
              </a:ext>
            </a:extLst>
          </p:cNvPr>
          <p:cNvSpPr>
            <a:spLocks noGrp="1"/>
          </p:cNvSpPr>
          <p:nvPr>
            <p:ph idx="1"/>
          </p:nvPr>
        </p:nvSpPr>
        <p:spPr>
          <a:xfrm>
            <a:off x="6095999" y="0"/>
            <a:ext cx="5624640" cy="4351338"/>
          </a:xfrm>
        </p:spPr>
        <p:txBody>
          <a:bodyPr/>
          <a:lstStyle/>
          <a:p>
            <a:pPr marL="0" indent="0">
              <a:buNone/>
            </a:pPr>
            <a:r>
              <a:rPr lang="zh-CN" altLang="en-US" dirty="0">
                <a:solidFill>
                  <a:srgbClr val="0070C0"/>
                </a:solidFill>
              </a:rPr>
              <a:t>图像质量调整后相关性仍显著</a:t>
            </a:r>
            <a:endParaRPr lang="en-US" altLang="zh-CN" dirty="0">
              <a:solidFill>
                <a:srgbClr val="0070C0"/>
              </a:solidFill>
            </a:endParaRPr>
          </a:p>
          <a:p>
            <a:pPr marL="0" indent="0">
              <a:buNone/>
            </a:pPr>
            <a:r>
              <a:rPr lang="en-US" altLang="zh-CN" dirty="0">
                <a:solidFill>
                  <a:srgbClr val="0070C0"/>
                </a:solidFill>
              </a:rPr>
              <a:t>b=-24.2</a:t>
            </a:r>
            <a:r>
              <a:rPr lang="zh-CN" altLang="en-US" dirty="0">
                <a:solidFill>
                  <a:srgbClr val="0070C0"/>
                </a:solidFill>
              </a:rPr>
              <a:t>，</a:t>
            </a:r>
            <a:r>
              <a:rPr lang="en-US" altLang="zh-CN" dirty="0">
                <a:solidFill>
                  <a:srgbClr val="0070C0"/>
                </a:solidFill>
              </a:rPr>
              <a:t>p=0.025</a:t>
            </a:r>
            <a:endParaRPr lang="zh-CN" altLang="en-US" dirty="0">
              <a:solidFill>
                <a:srgbClr val="0070C0"/>
              </a:solidFill>
            </a:endParaRPr>
          </a:p>
        </p:txBody>
      </p:sp>
    </p:spTree>
    <p:extLst>
      <p:ext uri="{BB962C8B-B14F-4D97-AF65-F5344CB8AC3E}">
        <p14:creationId xmlns:p14="http://schemas.microsoft.com/office/powerpoint/2010/main" val="3179369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F53836-28DC-4B58-9A31-5F1FC3D2AF93}"/>
              </a:ext>
            </a:extLst>
          </p:cNvPr>
          <p:cNvSpPr>
            <a:spLocks noGrp="1"/>
          </p:cNvSpPr>
          <p:nvPr>
            <p:ph type="title"/>
          </p:nvPr>
        </p:nvSpPr>
        <p:spPr/>
        <p:txBody>
          <a:bodyPr/>
          <a:lstStyle/>
          <a:p>
            <a:r>
              <a:rPr lang="zh-CN" altLang="en-US" dirty="0"/>
              <a:t>结论及讨论</a:t>
            </a:r>
          </a:p>
        </p:txBody>
      </p:sp>
      <p:sp>
        <p:nvSpPr>
          <p:cNvPr id="3" name="内容占位符 2">
            <a:extLst>
              <a:ext uri="{FF2B5EF4-FFF2-40B4-BE49-F238E27FC236}">
                <a16:creationId xmlns:a16="http://schemas.microsoft.com/office/drawing/2014/main" id="{EDE52E46-8E7D-420D-B11D-1C4BB749D52C}"/>
              </a:ext>
            </a:extLst>
          </p:cNvPr>
          <p:cNvSpPr>
            <a:spLocks noGrp="1"/>
          </p:cNvSpPr>
          <p:nvPr>
            <p:ph idx="1"/>
          </p:nvPr>
        </p:nvSpPr>
        <p:spPr/>
        <p:txBody>
          <a:bodyPr/>
          <a:lstStyle/>
          <a:p>
            <a:pPr marL="0" indent="0">
              <a:buNone/>
            </a:pPr>
            <a:r>
              <a:rPr lang="en-US" altLang="zh-CN" dirty="0"/>
              <a:t>1</a:t>
            </a:r>
            <a:r>
              <a:rPr lang="zh-CN" altLang="en-US" dirty="0"/>
              <a:t>、证实光强受信号强度的影响。</a:t>
            </a:r>
            <a:endParaRPr lang="en-US" altLang="zh-CN" dirty="0"/>
          </a:p>
          <a:p>
            <a:r>
              <a:rPr lang="zh-CN" altLang="en-US" dirty="0"/>
              <a:t>各层光强都与图像质量相关（内层高度相关），而图像质量在</a:t>
            </a:r>
            <a:r>
              <a:rPr lang="en-US" altLang="zh-CN" dirty="0"/>
              <a:t>Topcon 3D-OCT 1000</a:t>
            </a:r>
            <a:r>
              <a:rPr lang="zh-CN" altLang="en-US" dirty="0"/>
              <a:t>中代表了信号强度。</a:t>
            </a:r>
            <a:endParaRPr lang="en-US" altLang="zh-CN" dirty="0"/>
          </a:p>
          <a:p>
            <a:pPr marL="0" indent="0">
              <a:buNone/>
            </a:pPr>
            <a:r>
              <a:rPr lang="en-US" altLang="zh-CN" dirty="0"/>
              <a:t>2</a:t>
            </a:r>
            <a:r>
              <a:rPr lang="zh-CN" altLang="en-US" dirty="0"/>
              <a:t>、有必要用信号强度来对光强进行标准化，标准化的参考可选择：</a:t>
            </a:r>
            <a:endParaRPr lang="en-US" altLang="zh-CN" dirty="0"/>
          </a:p>
          <a:p>
            <a:r>
              <a:rPr lang="en-US" altLang="zh-CN" dirty="0"/>
              <a:t>GCL, IPL, INL, OPL or ONL</a:t>
            </a:r>
          </a:p>
          <a:p>
            <a:pPr lvl="1"/>
            <a:r>
              <a:rPr lang="zh-CN" altLang="en-US" dirty="0"/>
              <a:t>互相相关且与图像质量高度相关</a:t>
            </a:r>
            <a:endParaRPr lang="en-US" altLang="zh-CN" dirty="0"/>
          </a:p>
          <a:p>
            <a:r>
              <a:rPr lang="zh-CN" altLang="en-US" dirty="0"/>
              <a:t>图像质量指标、所有区域</a:t>
            </a:r>
            <a:r>
              <a:rPr lang="en-US" altLang="zh-CN" dirty="0"/>
              <a:t>(all area)</a:t>
            </a:r>
            <a:r>
              <a:rPr lang="zh-CN" altLang="en-US" dirty="0"/>
              <a:t>的光强</a:t>
            </a:r>
            <a:endParaRPr lang="en-US" altLang="zh-CN" dirty="0"/>
          </a:p>
          <a:p>
            <a:pPr lvl="1"/>
            <a:r>
              <a:rPr lang="zh-CN" altLang="en-US" dirty="0"/>
              <a:t>与内层视网膜光强相关性很好</a:t>
            </a:r>
            <a:endParaRPr lang="en-US" altLang="zh-CN" dirty="0"/>
          </a:p>
        </p:txBody>
      </p:sp>
    </p:spTree>
    <p:extLst>
      <p:ext uri="{BB962C8B-B14F-4D97-AF65-F5344CB8AC3E}">
        <p14:creationId xmlns:p14="http://schemas.microsoft.com/office/powerpoint/2010/main" val="3804414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Pearson’s correlation</a:t>
            </a:r>
            <a:r>
              <a:rPr lang="zh-CN" altLang="en-US" dirty="0"/>
              <a:t>皮尔森相关系数</a:t>
            </a:r>
          </a:p>
        </p:txBody>
      </p:sp>
      <p:sp>
        <p:nvSpPr>
          <p:cNvPr id="3" name="内容占位符 2"/>
          <p:cNvSpPr>
            <a:spLocks noGrp="1"/>
          </p:cNvSpPr>
          <p:nvPr>
            <p:ph idx="1"/>
          </p:nvPr>
        </p:nvSpPr>
        <p:spPr/>
        <p:txBody>
          <a:bodyPr/>
          <a:lstStyle/>
          <a:p>
            <a:r>
              <a:rPr lang="zh-CN" altLang="en-US" dirty="0"/>
              <a:t>定义：</a:t>
            </a:r>
          </a:p>
        </p:txBody>
      </p:sp>
      <p:pic>
        <p:nvPicPr>
          <p:cNvPr id="4" name="图片 3"/>
          <p:cNvPicPr>
            <a:picLocks noChangeAspect="1"/>
          </p:cNvPicPr>
          <p:nvPr/>
        </p:nvPicPr>
        <p:blipFill>
          <a:blip r:embed="rId2"/>
          <a:stretch>
            <a:fillRect/>
          </a:stretch>
        </p:blipFill>
        <p:spPr>
          <a:xfrm>
            <a:off x="1167912" y="2359223"/>
            <a:ext cx="3817327" cy="1080096"/>
          </a:xfrm>
          <a:prstGeom prst="rect">
            <a:avLst/>
          </a:prstGeom>
        </p:spPr>
      </p:pic>
      <p:pic>
        <p:nvPicPr>
          <p:cNvPr id="6" name="图片 5"/>
          <p:cNvPicPr>
            <a:picLocks noChangeAspect="1"/>
          </p:cNvPicPr>
          <p:nvPr/>
        </p:nvPicPr>
        <p:blipFill>
          <a:blip r:embed="rId3"/>
          <a:stretch>
            <a:fillRect/>
          </a:stretch>
        </p:blipFill>
        <p:spPr>
          <a:xfrm>
            <a:off x="1878622" y="3972917"/>
            <a:ext cx="7854462" cy="1978605"/>
          </a:xfrm>
          <a:prstGeom prst="rect">
            <a:avLst/>
          </a:prstGeom>
        </p:spPr>
      </p:pic>
      <p:pic>
        <p:nvPicPr>
          <p:cNvPr id="7" name="图片 6"/>
          <p:cNvPicPr>
            <a:picLocks noChangeAspect="1"/>
          </p:cNvPicPr>
          <p:nvPr/>
        </p:nvPicPr>
        <p:blipFill>
          <a:blip r:embed="rId4"/>
          <a:stretch>
            <a:fillRect/>
          </a:stretch>
        </p:blipFill>
        <p:spPr>
          <a:xfrm>
            <a:off x="5675435" y="2289562"/>
            <a:ext cx="5413131" cy="1272171"/>
          </a:xfrm>
          <a:prstGeom prst="rect">
            <a:avLst/>
          </a:prstGeom>
        </p:spPr>
      </p:pic>
    </p:spTree>
    <p:extLst>
      <p:ext uri="{BB962C8B-B14F-4D97-AF65-F5344CB8AC3E}">
        <p14:creationId xmlns:p14="http://schemas.microsoft.com/office/powerpoint/2010/main" val="599229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5907036-AB20-4A38-A18A-8250C2648E60}"/>
              </a:ext>
            </a:extLst>
          </p:cNvPr>
          <p:cNvSpPr>
            <a:spLocks noGrp="1"/>
          </p:cNvSpPr>
          <p:nvPr>
            <p:ph type="title"/>
          </p:nvPr>
        </p:nvSpPr>
        <p:spPr/>
        <p:txBody>
          <a:bodyPr>
            <a:normAutofit/>
          </a:bodyPr>
          <a:lstStyle/>
          <a:p>
            <a:r>
              <a:rPr lang="en-US" altLang="zh-CN" sz="3200" dirty="0"/>
              <a:t>Distribution and Determinants of the Optical Intensity</a:t>
            </a:r>
            <a:br>
              <a:rPr lang="en-US" altLang="zh-CN" sz="3200" dirty="0"/>
            </a:br>
            <a:r>
              <a:rPr lang="en-US" altLang="zh-CN" sz="3200" dirty="0"/>
              <a:t>of Retinal Layers of Normal Subjects</a:t>
            </a:r>
            <a:endParaRPr lang="zh-CN" altLang="en-US" sz="3200" dirty="0"/>
          </a:p>
        </p:txBody>
      </p:sp>
      <p:sp>
        <p:nvSpPr>
          <p:cNvPr id="5" name="文本占位符 4">
            <a:extLst>
              <a:ext uri="{FF2B5EF4-FFF2-40B4-BE49-F238E27FC236}">
                <a16:creationId xmlns:a16="http://schemas.microsoft.com/office/drawing/2014/main" id="{D78512CB-3893-4F82-9EED-47AAAFBD4109}"/>
              </a:ext>
            </a:extLst>
          </p:cNvPr>
          <p:cNvSpPr>
            <a:spLocks noGrp="1"/>
          </p:cNvSpPr>
          <p:nvPr>
            <p:ph type="body" idx="1"/>
          </p:nvPr>
        </p:nvSpPr>
        <p:spPr/>
        <p:txBody>
          <a:bodyPr/>
          <a:lstStyle/>
          <a:p>
            <a:r>
              <a:rPr lang="zh-CN" altLang="en-US" dirty="0"/>
              <a:t>正常人视网膜层光强度的分布及其决定因素</a:t>
            </a:r>
          </a:p>
          <a:p>
            <a:endParaRPr lang="zh-CN" altLang="en-US" dirty="0"/>
          </a:p>
        </p:txBody>
      </p:sp>
    </p:spTree>
    <p:extLst>
      <p:ext uri="{BB962C8B-B14F-4D97-AF65-F5344CB8AC3E}">
        <p14:creationId xmlns:p14="http://schemas.microsoft.com/office/powerpoint/2010/main" val="3150538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第二项研究中，基于早期治疗糖尿病视网膜病变研究（</a:t>
            </a:r>
            <a:r>
              <a:rPr lang="en-US" altLang="zh-CN" dirty="0"/>
              <a:t>ETDRS</a:t>
            </a:r>
            <a:r>
              <a:rPr lang="zh-CN" altLang="en-US" dirty="0"/>
              <a:t>）</a:t>
            </a:r>
            <a:r>
              <a:rPr lang="en-US" altLang="zh-CN" dirty="0"/>
              <a:t>[26]</a:t>
            </a:r>
            <a:r>
              <a:rPr lang="zh-CN" altLang="en-US" dirty="0"/>
              <a:t>中定义的区域，研究了正常人视网膜各层和</a:t>
            </a:r>
            <a:r>
              <a:rPr lang="en-US" altLang="zh-CN" dirty="0"/>
              <a:t>9</a:t>
            </a:r>
            <a:r>
              <a:rPr lang="zh-CN" altLang="en-US" dirty="0"/>
              <a:t>个黄斑区的视网膜光强度分布。</a:t>
            </a:r>
            <a:endParaRPr lang="en-US" altLang="zh-CN" dirty="0"/>
          </a:p>
          <a:p>
            <a:r>
              <a:rPr lang="zh-CN" altLang="en-US" dirty="0"/>
              <a:t>为了收集有关决定因素的参考数据，他们还评估了年龄、性别、身高、体重、屈光状态、眼轴长度、图像质量、视盘面积和边缘</a:t>
            </a:r>
            <a:r>
              <a:rPr lang="en-US" altLang="zh-CN" dirty="0"/>
              <a:t>/</a:t>
            </a:r>
            <a:r>
              <a:rPr lang="zh-CN" altLang="en-US" dirty="0"/>
              <a:t>盘面积比对光强度的影响。</a:t>
            </a:r>
          </a:p>
        </p:txBody>
      </p:sp>
    </p:spTree>
    <p:extLst>
      <p:ext uri="{BB962C8B-B14F-4D97-AF65-F5344CB8AC3E}">
        <p14:creationId xmlns:p14="http://schemas.microsoft.com/office/powerpoint/2010/main" val="1246295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33D0C8B-90BE-4449-9E74-00B2784551E9}"/>
              </a:ext>
            </a:extLst>
          </p:cNvPr>
          <p:cNvSpPr>
            <a:spLocks noGrp="1"/>
          </p:cNvSpPr>
          <p:nvPr>
            <p:ph idx="1"/>
          </p:nvPr>
        </p:nvSpPr>
        <p:spPr>
          <a:xfrm>
            <a:off x="2058389" y="5900816"/>
            <a:ext cx="8075221" cy="4351338"/>
          </a:xfrm>
        </p:spPr>
        <p:txBody>
          <a:bodyPr/>
          <a:lstStyle/>
          <a:p>
            <a:pPr marL="0" indent="0">
              <a:buNone/>
            </a:pPr>
            <a:r>
              <a:rPr lang="zh-CN" altLang="en-US" sz="2400" dirty="0"/>
              <a:t>确定了表面</a:t>
            </a:r>
            <a:r>
              <a:rPr lang="en-US" altLang="zh-CN" sz="2400" dirty="0"/>
              <a:t>1</a:t>
            </a:r>
            <a:r>
              <a:rPr lang="zh-CN" altLang="en-US" sz="2400" dirty="0"/>
              <a:t>的最低位置，建立了以该点为中心的</a:t>
            </a:r>
            <a:r>
              <a:rPr lang="en-US" altLang="zh-CN" sz="2400" dirty="0"/>
              <a:t>ETDRS</a:t>
            </a:r>
            <a:r>
              <a:rPr lang="zh-CN" altLang="en-US" sz="2400" dirty="0"/>
              <a:t>图，</a:t>
            </a:r>
            <a:endParaRPr lang="en-US" altLang="zh-CN" sz="2400" dirty="0"/>
          </a:p>
          <a:p>
            <a:pPr marL="0" indent="0">
              <a:buNone/>
            </a:pPr>
            <a:r>
              <a:rPr lang="zh-CN" altLang="en-US" sz="2400" dirty="0"/>
              <a:t>测量了每层和每个</a:t>
            </a:r>
            <a:r>
              <a:rPr lang="en-US" altLang="zh-CN" sz="2400" dirty="0"/>
              <a:t>ETDRS</a:t>
            </a:r>
            <a:r>
              <a:rPr lang="zh-CN" altLang="en-US" sz="2400" dirty="0"/>
              <a:t>扇区中每个体素的光强度。</a:t>
            </a:r>
          </a:p>
          <a:p>
            <a:endParaRPr lang="zh-CN" altLang="en-US" dirty="0"/>
          </a:p>
        </p:txBody>
      </p:sp>
      <p:pic>
        <p:nvPicPr>
          <p:cNvPr id="4" name="图片 3">
            <a:extLst>
              <a:ext uri="{FF2B5EF4-FFF2-40B4-BE49-F238E27FC236}">
                <a16:creationId xmlns:a16="http://schemas.microsoft.com/office/drawing/2014/main" id="{39A1416E-1C40-42D5-9FD0-7754503E1E86}"/>
              </a:ext>
            </a:extLst>
          </p:cNvPr>
          <p:cNvPicPr>
            <a:picLocks noChangeAspect="1"/>
          </p:cNvPicPr>
          <p:nvPr/>
        </p:nvPicPr>
        <p:blipFill>
          <a:blip r:embed="rId3"/>
          <a:stretch>
            <a:fillRect/>
          </a:stretch>
        </p:blipFill>
        <p:spPr>
          <a:xfrm>
            <a:off x="1909948" y="-47500"/>
            <a:ext cx="8372104" cy="5937052"/>
          </a:xfrm>
          <a:prstGeom prst="rect">
            <a:avLst/>
          </a:prstGeom>
        </p:spPr>
      </p:pic>
    </p:spTree>
    <p:extLst>
      <p:ext uri="{BB962C8B-B14F-4D97-AF65-F5344CB8AC3E}">
        <p14:creationId xmlns:p14="http://schemas.microsoft.com/office/powerpoint/2010/main" val="3599256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260824-3F31-4CB4-84EF-5B8E47970C6D}"/>
              </a:ext>
            </a:extLst>
          </p:cNvPr>
          <p:cNvSpPr>
            <a:spLocks noGrp="1"/>
          </p:cNvSpPr>
          <p:nvPr>
            <p:ph type="title"/>
          </p:nvPr>
        </p:nvSpPr>
        <p:spPr/>
        <p:txBody>
          <a:bodyPr/>
          <a:lstStyle/>
          <a:p>
            <a:r>
              <a:rPr lang="zh-CN" altLang="en-US" dirty="0"/>
              <a:t>统计分析方法</a:t>
            </a:r>
          </a:p>
        </p:txBody>
      </p:sp>
      <p:sp>
        <p:nvSpPr>
          <p:cNvPr id="3" name="内容占位符 2">
            <a:extLst>
              <a:ext uri="{FF2B5EF4-FFF2-40B4-BE49-F238E27FC236}">
                <a16:creationId xmlns:a16="http://schemas.microsoft.com/office/drawing/2014/main" id="{671699C4-3790-4A2D-B0A7-B194744DF352}"/>
              </a:ext>
            </a:extLst>
          </p:cNvPr>
          <p:cNvSpPr>
            <a:spLocks noGrp="1"/>
          </p:cNvSpPr>
          <p:nvPr>
            <p:ph idx="1"/>
          </p:nvPr>
        </p:nvSpPr>
        <p:spPr/>
        <p:txBody>
          <a:bodyPr>
            <a:normAutofit/>
          </a:bodyPr>
          <a:lstStyle/>
          <a:p>
            <a:r>
              <a:rPr lang="en-US" altLang="zh-CN" dirty="0" err="1">
                <a:latin typeface="+mn-ea"/>
              </a:rPr>
              <a:t>使用商业统计软件（SPSS</a:t>
            </a:r>
            <a:r>
              <a:rPr lang="en-US" altLang="zh-CN" dirty="0">
                <a:latin typeface="+mn-ea"/>
              </a:rPr>
              <a:t>）</a:t>
            </a:r>
            <a:r>
              <a:rPr lang="zh-CN" altLang="en-US" dirty="0">
                <a:latin typeface="+mn-ea"/>
              </a:rPr>
              <a:t>统计，</a:t>
            </a:r>
            <a:r>
              <a:rPr lang="en-US" altLang="zh-CN" dirty="0" err="1">
                <a:latin typeface="+mn-ea"/>
              </a:rPr>
              <a:t>使用Sigmaplot绘制等高线图</a:t>
            </a:r>
            <a:r>
              <a:rPr lang="en-US" altLang="zh-CN" dirty="0">
                <a:latin typeface="+mn-ea"/>
              </a:rPr>
              <a:t>。</a:t>
            </a:r>
          </a:p>
          <a:p>
            <a:r>
              <a:rPr lang="en-US" altLang="zh-CN" dirty="0" err="1">
                <a:latin typeface="+mn-ea"/>
              </a:rPr>
              <a:t>为了评估</a:t>
            </a:r>
            <a:r>
              <a:rPr lang="zh-CN" altLang="en-US" dirty="0">
                <a:latin typeface="+mn-ea"/>
              </a:rPr>
              <a:t>被试</a:t>
            </a:r>
            <a:r>
              <a:rPr lang="en-US" altLang="zh-CN" dirty="0" err="1">
                <a:latin typeface="+mn-ea"/>
              </a:rPr>
              <a:t>者之间的差异，采用了组内相关系数（ICC</a:t>
            </a:r>
            <a:r>
              <a:rPr lang="en-US" altLang="zh-CN" dirty="0">
                <a:latin typeface="+mn-ea"/>
              </a:rPr>
              <a:t>）。</a:t>
            </a:r>
          </a:p>
          <a:p>
            <a:r>
              <a:rPr lang="en-US" altLang="zh-CN" dirty="0">
                <a:latin typeface="+mn-ea"/>
              </a:rPr>
              <a:t>计算6个年龄组视网膜各层光强度的平均值和标准差（SD）。</a:t>
            </a:r>
          </a:p>
          <a:p>
            <a:endParaRPr lang="zh-CN" altLang="en-US" dirty="0"/>
          </a:p>
        </p:txBody>
      </p:sp>
    </p:spTree>
    <p:extLst>
      <p:ext uri="{BB962C8B-B14F-4D97-AF65-F5344CB8AC3E}">
        <p14:creationId xmlns:p14="http://schemas.microsoft.com/office/powerpoint/2010/main" val="2350976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32BE2-9B8B-4814-9D76-3F7300AECF4D}"/>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D8FA5246-19EC-49F5-B6E5-E5BFCAE85A0A}"/>
              </a:ext>
            </a:extLst>
          </p:cNvPr>
          <p:cNvSpPr>
            <a:spLocks noGrp="1"/>
          </p:cNvSpPr>
          <p:nvPr>
            <p:ph idx="1"/>
          </p:nvPr>
        </p:nvSpPr>
        <p:spPr/>
        <p:txBody>
          <a:bodyPr/>
          <a:lstStyle/>
          <a:p>
            <a:r>
              <a:rPr lang="en-US" altLang="zh-CN" dirty="0"/>
              <a:t>ICC</a:t>
            </a:r>
            <a:r>
              <a:rPr lang="zh-CN" altLang="en-US" dirty="0"/>
              <a:t>结果：</a:t>
            </a:r>
            <a:endParaRPr lang="en-US" altLang="zh-CN" dirty="0"/>
          </a:p>
          <a:p>
            <a:pPr lvl="1"/>
            <a:r>
              <a:rPr lang="zh-CN" altLang="en-US" dirty="0"/>
              <a:t>视网膜光强度分析复测可信度高。</a:t>
            </a:r>
            <a:endParaRPr lang="en-US" altLang="zh-CN" dirty="0"/>
          </a:p>
          <a:p>
            <a:pPr lvl="1"/>
            <a:r>
              <a:rPr lang="zh-CN" altLang="en-US" dirty="0"/>
              <a:t>对于整个扫描区域和每个视网膜层的测量，</a:t>
            </a:r>
            <a:r>
              <a:rPr lang="en-US" altLang="zh-CN" dirty="0"/>
              <a:t>ICCs</a:t>
            </a:r>
            <a:r>
              <a:rPr lang="zh-CN" altLang="en-US" dirty="0"/>
              <a:t>从</a:t>
            </a:r>
            <a:r>
              <a:rPr lang="en-US" altLang="zh-CN" dirty="0"/>
              <a:t>0.815</a:t>
            </a:r>
            <a:r>
              <a:rPr lang="zh-CN" altLang="en-US" dirty="0"/>
              <a:t>到</a:t>
            </a:r>
            <a:r>
              <a:rPr lang="en-US" altLang="zh-CN" dirty="0"/>
              <a:t>0.941</a:t>
            </a:r>
            <a:r>
              <a:rPr lang="zh-CN" altLang="en-US" dirty="0"/>
              <a:t>不等。</a:t>
            </a:r>
            <a:endParaRPr lang="en-US" altLang="zh-CN" dirty="0"/>
          </a:p>
          <a:p>
            <a:endParaRPr lang="zh-CN" altLang="en-US" dirty="0"/>
          </a:p>
        </p:txBody>
      </p:sp>
    </p:spTree>
    <p:extLst>
      <p:ext uri="{BB962C8B-B14F-4D97-AF65-F5344CB8AC3E}">
        <p14:creationId xmlns:p14="http://schemas.microsoft.com/office/powerpoint/2010/main" val="356343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830079" y="5188450"/>
            <a:ext cx="10515600" cy="1173448"/>
          </a:xfrm>
        </p:spPr>
        <p:txBody>
          <a:bodyPr>
            <a:normAutofit fontScale="77500" lnSpcReduction="20000"/>
          </a:bodyPr>
          <a:lstStyle/>
          <a:p>
            <a:r>
              <a:rPr lang="zh-CN" altLang="en-US" dirty="0"/>
              <a:t>各视网膜层光强度分布。每幅图像右侧的彩色光谱显示了每一层的光强度范围。</a:t>
            </a:r>
            <a:endParaRPr lang="en-US" altLang="zh-CN" dirty="0"/>
          </a:p>
          <a:p>
            <a:r>
              <a:rPr lang="zh-CN" altLang="en-US" dirty="0"/>
              <a:t>每幅图像的右侧代表鼻象限，左侧代表颞象限。</a:t>
            </a:r>
            <a:endParaRPr lang="en-US" altLang="zh-CN" dirty="0"/>
          </a:p>
          <a:p>
            <a:r>
              <a:rPr lang="en-US" altLang="zh-CN" dirty="0"/>
              <a:t>a RNFL</a:t>
            </a:r>
            <a:r>
              <a:rPr lang="zh-CN" altLang="en-US" dirty="0"/>
              <a:t>、</a:t>
            </a:r>
            <a:r>
              <a:rPr lang="en-US" altLang="zh-CN" dirty="0"/>
              <a:t>b GCL</a:t>
            </a:r>
            <a:r>
              <a:rPr lang="zh-CN" altLang="en-US" dirty="0"/>
              <a:t>、</a:t>
            </a:r>
            <a:r>
              <a:rPr lang="en-US" altLang="zh-CN" dirty="0"/>
              <a:t>c IPL</a:t>
            </a:r>
            <a:r>
              <a:rPr lang="zh-CN" altLang="en-US" dirty="0"/>
              <a:t>、</a:t>
            </a:r>
            <a:r>
              <a:rPr lang="en-US" altLang="zh-CN" dirty="0"/>
              <a:t>d INL</a:t>
            </a:r>
            <a:r>
              <a:rPr lang="zh-CN" altLang="en-US" dirty="0"/>
              <a:t>、</a:t>
            </a:r>
            <a:r>
              <a:rPr lang="en-US" altLang="zh-CN" dirty="0"/>
              <a:t>e OPL</a:t>
            </a:r>
            <a:r>
              <a:rPr lang="zh-CN" altLang="en-US" dirty="0"/>
              <a:t>、</a:t>
            </a:r>
            <a:r>
              <a:rPr lang="en-US" altLang="zh-CN" dirty="0"/>
              <a:t>f ONL</a:t>
            </a:r>
            <a:r>
              <a:rPr lang="zh-CN" altLang="en-US" dirty="0"/>
              <a:t>、</a:t>
            </a:r>
            <a:r>
              <a:rPr lang="en-US" altLang="zh-CN" dirty="0"/>
              <a:t>g</a:t>
            </a:r>
            <a:r>
              <a:rPr lang="zh-CN" altLang="en-US" dirty="0"/>
              <a:t>光感受器和</a:t>
            </a:r>
            <a:r>
              <a:rPr lang="en-US" altLang="zh-CN" dirty="0"/>
              <a:t>h RPE</a:t>
            </a:r>
          </a:p>
          <a:p>
            <a:endParaRPr lang="zh-CN" altLang="en-US" dirty="0"/>
          </a:p>
        </p:txBody>
      </p:sp>
      <p:pic>
        <p:nvPicPr>
          <p:cNvPr id="4" name="图片 3"/>
          <p:cNvPicPr>
            <a:picLocks noChangeAspect="1"/>
          </p:cNvPicPr>
          <p:nvPr/>
        </p:nvPicPr>
        <p:blipFill>
          <a:blip r:embed="rId3"/>
          <a:stretch>
            <a:fillRect/>
          </a:stretch>
        </p:blipFill>
        <p:spPr>
          <a:xfrm>
            <a:off x="-71922" y="-29947"/>
            <a:ext cx="6159801" cy="4955180"/>
          </a:xfrm>
          <a:prstGeom prst="rect">
            <a:avLst/>
          </a:prstGeom>
        </p:spPr>
      </p:pic>
      <p:pic>
        <p:nvPicPr>
          <p:cNvPr id="5" name="图片 4"/>
          <p:cNvPicPr>
            <a:picLocks noChangeAspect="1"/>
          </p:cNvPicPr>
          <p:nvPr/>
        </p:nvPicPr>
        <p:blipFill>
          <a:blip r:embed="rId4"/>
          <a:stretch>
            <a:fillRect/>
          </a:stretch>
        </p:blipFill>
        <p:spPr>
          <a:xfrm>
            <a:off x="6079446" y="-29948"/>
            <a:ext cx="6105324" cy="5033463"/>
          </a:xfrm>
          <a:prstGeom prst="rect">
            <a:avLst/>
          </a:prstGeom>
        </p:spPr>
      </p:pic>
    </p:spTree>
    <p:extLst>
      <p:ext uri="{BB962C8B-B14F-4D97-AF65-F5344CB8AC3E}">
        <p14:creationId xmlns:p14="http://schemas.microsoft.com/office/powerpoint/2010/main" val="3031096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6E63A8-547E-4921-862A-70E1CBA1579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8DA43BA-E455-426B-90DF-F61FDE0B146F}"/>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B6A1C813-7200-4479-8398-9151373849BD}"/>
              </a:ext>
            </a:extLst>
          </p:cNvPr>
          <p:cNvPicPr>
            <a:picLocks noChangeAspect="1"/>
          </p:cNvPicPr>
          <p:nvPr/>
        </p:nvPicPr>
        <p:blipFill>
          <a:blip r:embed="rId3"/>
          <a:stretch>
            <a:fillRect/>
          </a:stretch>
        </p:blipFill>
        <p:spPr>
          <a:xfrm>
            <a:off x="1790596" y="0"/>
            <a:ext cx="8795742" cy="6858000"/>
          </a:xfrm>
          <a:prstGeom prst="rect">
            <a:avLst/>
          </a:prstGeom>
        </p:spPr>
      </p:pic>
      <p:sp>
        <p:nvSpPr>
          <p:cNvPr id="6" name="矩形 5"/>
          <p:cNvSpPr/>
          <p:nvPr/>
        </p:nvSpPr>
        <p:spPr>
          <a:xfrm>
            <a:off x="5229546" y="893852"/>
            <a:ext cx="3626778" cy="332882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499532" y="1646213"/>
            <a:ext cx="4191856" cy="523220"/>
          </a:xfrm>
          <a:prstGeom prst="rect">
            <a:avLst/>
          </a:prstGeom>
          <a:solidFill>
            <a:schemeClr val="bg1"/>
          </a:solidFill>
        </p:spPr>
        <p:txBody>
          <a:bodyPr wrap="square" rtlCol="0">
            <a:spAutoFit/>
          </a:bodyPr>
          <a:lstStyle/>
          <a:p>
            <a:r>
              <a:rPr lang="zh-CN" altLang="en-US" sz="1400" b="1" dirty="0">
                <a:solidFill>
                  <a:srgbClr val="5B9BD5"/>
                </a:solidFill>
              </a:rPr>
              <a:t>在</a:t>
            </a:r>
            <a:r>
              <a:rPr lang="en-US" altLang="zh-CN" sz="1400" b="1" dirty="0">
                <a:solidFill>
                  <a:srgbClr val="5B9BD5"/>
                </a:solidFill>
              </a:rPr>
              <a:t>50</a:t>
            </a:r>
            <a:r>
              <a:rPr lang="zh-CN" altLang="en-US" sz="1400" b="1" dirty="0">
                <a:solidFill>
                  <a:srgbClr val="5B9BD5"/>
                </a:solidFill>
              </a:rPr>
              <a:t>岁以后随着年龄的增长而降低</a:t>
            </a:r>
            <a:endParaRPr lang="en-US" altLang="zh-CN" sz="1400" b="1" dirty="0">
              <a:solidFill>
                <a:srgbClr val="5B9BD5"/>
              </a:solidFill>
            </a:endParaRPr>
          </a:p>
          <a:p>
            <a:r>
              <a:rPr lang="en-US" altLang="zh-CN" sz="1400" b="1" dirty="0">
                <a:solidFill>
                  <a:srgbClr val="5B9BD5"/>
                </a:solidFill>
              </a:rPr>
              <a:t>r</a:t>
            </a:r>
            <a:r>
              <a:rPr lang="zh-CN" altLang="en-US" sz="1400" b="1" dirty="0">
                <a:solidFill>
                  <a:srgbClr val="5B9BD5"/>
                </a:solidFill>
              </a:rPr>
              <a:t>范围为</a:t>
            </a:r>
            <a:r>
              <a:rPr lang="en-US" altLang="zh-CN" sz="1400" b="1" dirty="0">
                <a:solidFill>
                  <a:srgbClr val="5B9BD5"/>
                </a:solidFill>
              </a:rPr>
              <a:t>-0.440</a:t>
            </a:r>
            <a:r>
              <a:rPr lang="zh-CN" altLang="en-US" sz="1400" b="1" dirty="0">
                <a:solidFill>
                  <a:srgbClr val="5B9BD5"/>
                </a:solidFill>
              </a:rPr>
              <a:t>到</a:t>
            </a:r>
            <a:r>
              <a:rPr lang="en-US" altLang="zh-CN" sz="1400" b="1" dirty="0">
                <a:solidFill>
                  <a:srgbClr val="5B9BD5"/>
                </a:solidFill>
              </a:rPr>
              <a:t>-0.158</a:t>
            </a:r>
            <a:r>
              <a:rPr lang="zh-CN" altLang="en-US" sz="1400" b="1" dirty="0">
                <a:solidFill>
                  <a:srgbClr val="5B9BD5"/>
                </a:solidFill>
              </a:rPr>
              <a:t>，均</a:t>
            </a:r>
            <a:r>
              <a:rPr lang="en-US" altLang="zh-CN" sz="1400" b="1" dirty="0">
                <a:solidFill>
                  <a:srgbClr val="5B9BD5"/>
                </a:solidFill>
              </a:rPr>
              <a:t>p&lt;0.01</a:t>
            </a:r>
            <a:r>
              <a:rPr lang="zh-CN" altLang="en-US" sz="1400" b="1" dirty="0">
                <a:solidFill>
                  <a:srgbClr val="5B9BD5"/>
                </a:solidFill>
              </a:rPr>
              <a:t>，</a:t>
            </a:r>
            <a:r>
              <a:rPr lang="en-US" altLang="zh-CN" sz="1400" b="1" dirty="0">
                <a:solidFill>
                  <a:srgbClr val="5B9BD5"/>
                </a:solidFill>
              </a:rPr>
              <a:t>Spearman</a:t>
            </a:r>
            <a:endParaRPr lang="zh-CN" altLang="en-US" sz="1400" dirty="0">
              <a:solidFill>
                <a:schemeClr val="bg1"/>
              </a:solidFill>
            </a:endParaRPr>
          </a:p>
        </p:txBody>
      </p:sp>
      <p:sp>
        <p:nvSpPr>
          <p:cNvPr id="9" name="文本框 8"/>
          <p:cNvSpPr txBox="1"/>
          <p:nvPr/>
        </p:nvSpPr>
        <p:spPr>
          <a:xfrm>
            <a:off x="4153860" y="-18071"/>
            <a:ext cx="4702464" cy="338554"/>
          </a:xfrm>
          <a:prstGeom prst="rect">
            <a:avLst/>
          </a:prstGeom>
          <a:solidFill>
            <a:schemeClr val="bg1"/>
          </a:solidFill>
        </p:spPr>
        <p:txBody>
          <a:bodyPr wrap="square" rtlCol="0">
            <a:spAutoFit/>
          </a:bodyPr>
          <a:lstStyle/>
          <a:p>
            <a:r>
              <a:rPr lang="zh-CN" altLang="en-US" sz="1600" b="1" dirty="0">
                <a:solidFill>
                  <a:srgbClr val="5B9BD5"/>
                </a:solidFill>
              </a:rPr>
              <a:t>随着年龄的增长而增加。</a:t>
            </a:r>
            <a:r>
              <a:rPr lang="en-US" altLang="zh-CN" sz="1600" b="1" dirty="0">
                <a:solidFill>
                  <a:srgbClr val="5B9BD5"/>
                </a:solidFill>
              </a:rPr>
              <a:t>r=0.318</a:t>
            </a:r>
            <a:r>
              <a:rPr lang="zh-CN" altLang="en-US" sz="1600" b="1" dirty="0">
                <a:solidFill>
                  <a:srgbClr val="5B9BD5"/>
                </a:solidFill>
              </a:rPr>
              <a:t>，</a:t>
            </a:r>
            <a:r>
              <a:rPr lang="en-US" altLang="zh-CN" sz="1600" b="1" dirty="0">
                <a:solidFill>
                  <a:srgbClr val="5B9BD5"/>
                </a:solidFill>
              </a:rPr>
              <a:t>p</a:t>
            </a:r>
            <a:r>
              <a:rPr lang="zh-CN" altLang="en-US" sz="1600" b="1" dirty="0">
                <a:solidFill>
                  <a:srgbClr val="5B9BD5"/>
                </a:solidFill>
              </a:rPr>
              <a:t>＜</a:t>
            </a:r>
            <a:r>
              <a:rPr lang="en-US" altLang="zh-CN" sz="1600" b="1" dirty="0">
                <a:solidFill>
                  <a:srgbClr val="5B9BD5"/>
                </a:solidFill>
              </a:rPr>
              <a:t>0.01</a:t>
            </a:r>
            <a:endParaRPr lang="zh-CN" altLang="en-US" sz="1600" b="1" dirty="0">
              <a:solidFill>
                <a:srgbClr val="5B9BD5"/>
              </a:solidFill>
            </a:endParaRPr>
          </a:p>
        </p:txBody>
      </p:sp>
    </p:spTree>
    <p:extLst>
      <p:ext uri="{BB962C8B-B14F-4D97-AF65-F5344CB8AC3E}">
        <p14:creationId xmlns:p14="http://schemas.microsoft.com/office/powerpoint/2010/main" val="1817835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视网膜光强度的决定因素</a:t>
            </a:r>
          </a:p>
        </p:txBody>
      </p:sp>
      <p:sp>
        <p:nvSpPr>
          <p:cNvPr id="3" name="内容占位符 2"/>
          <p:cNvSpPr>
            <a:spLocks noGrp="1"/>
          </p:cNvSpPr>
          <p:nvPr>
            <p:ph idx="1"/>
          </p:nvPr>
        </p:nvSpPr>
        <p:spPr/>
        <p:txBody>
          <a:bodyPr/>
          <a:lstStyle/>
          <a:p>
            <a:r>
              <a:rPr lang="en-US" altLang="zh-CN" dirty="0" err="1">
                <a:latin typeface="+mn-ea"/>
              </a:rPr>
              <a:t>采用独立样本t检验性别和皮尔森相关</a:t>
            </a:r>
            <a:r>
              <a:rPr lang="zh-CN" altLang="en-US" dirty="0">
                <a:latin typeface="+mn-ea"/>
              </a:rPr>
              <a:t>系数</a:t>
            </a:r>
            <a:r>
              <a:rPr lang="en-US" altLang="zh-CN" dirty="0" err="1">
                <a:latin typeface="+mn-ea"/>
              </a:rPr>
              <a:t>评价年龄、身高、体重、球当量、轴长、图像质量、disc</a:t>
            </a:r>
            <a:r>
              <a:rPr lang="en-US" altLang="zh-CN" dirty="0">
                <a:latin typeface="+mn-ea"/>
              </a:rPr>
              <a:t> </a:t>
            </a:r>
            <a:r>
              <a:rPr lang="en-US" altLang="zh-CN" dirty="0" err="1">
                <a:latin typeface="+mn-ea"/>
              </a:rPr>
              <a:t>area和rim</a:t>
            </a:r>
            <a:r>
              <a:rPr lang="en-US" altLang="zh-CN" dirty="0">
                <a:latin typeface="+mn-ea"/>
              </a:rPr>
              <a:t>/disc </a:t>
            </a:r>
            <a:r>
              <a:rPr lang="en-US" altLang="zh-CN" dirty="0" err="1">
                <a:latin typeface="+mn-ea"/>
              </a:rPr>
              <a:t>area对光强度的影响</a:t>
            </a:r>
            <a:r>
              <a:rPr lang="en-US" altLang="zh-CN" dirty="0">
                <a:latin typeface="+mn-ea"/>
              </a:rPr>
              <a:t>。</a:t>
            </a:r>
          </a:p>
          <a:p>
            <a:pPr lvl="1"/>
            <a:r>
              <a:rPr lang="zh-CN" altLang="en-US" dirty="0"/>
              <a:t>男女间平均光强度差异不显著</a:t>
            </a:r>
            <a:endParaRPr lang="en-US" altLang="zh-CN" dirty="0"/>
          </a:p>
          <a:p>
            <a:pPr lvl="1"/>
            <a:r>
              <a:rPr lang="zh-CN" altLang="en-US" dirty="0">
                <a:latin typeface="+mn-ea"/>
              </a:rPr>
              <a:t>图像质量与视网膜各层光强显著相关（）</a:t>
            </a:r>
            <a:endParaRPr lang="en-US" altLang="zh-CN" dirty="0">
              <a:latin typeface="+mn-ea"/>
            </a:endParaRPr>
          </a:p>
          <a:p>
            <a:pPr lvl="1"/>
            <a:r>
              <a:rPr lang="zh-CN" altLang="en-US" dirty="0">
                <a:latin typeface="+mn-ea"/>
              </a:rPr>
              <a:t>年龄</a:t>
            </a:r>
            <a:r>
              <a:rPr lang="zh-CN" altLang="en-US" dirty="0"/>
              <a:t>与从</a:t>
            </a:r>
            <a:r>
              <a:rPr lang="en-US" altLang="zh-CN" dirty="0"/>
              <a:t>RNFL</a:t>
            </a:r>
            <a:r>
              <a:rPr lang="zh-CN" altLang="en-US" dirty="0"/>
              <a:t>到感光层的光强度呈负相关</a:t>
            </a:r>
            <a:endParaRPr lang="en-US" altLang="zh-CN" dirty="0"/>
          </a:p>
          <a:p>
            <a:pPr marL="457200" lvl="1" indent="0">
              <a:buNone/>
            </a:pPr>
            <a:r>
              <a:rPr lang="zh-CN" altLang="en-US" dirty="0">
                <a:latin typeface="+mn-ea"/>
              </a:rPr>
              <a:t>与</a:t>
            </a:r>
            <a:r>
              <a:rPr lang="en-US" altLang="zh-CN" dirty="0">
                <a:latin typeface="+mn-ea"/>
              </a:rPr>
              <a:t>PRE</a:t>
            </a:r>
            <a:r>
              <a:rPr lang="zh-CN" altLang="en-US" dirty="0">
                <a:latin typeface="+mn-ea"/>
              </a:rPr>
              <a:t>的光强正相关 </a:t>
            </a:r>
            <a:endParaRPr lang="en-US" altLang="zh-CN" dirty="0">
              <a:latin typeface="+mn-ea"/>
            </a:endParaRPr>
          </a:p>
          <a:p>
            <a:pPr lvl="1"/>
            <a:r>
              <a:rPr lang="zh-CN" altLang="en-US" sz="1800" dirty="0"/>
              <a:t>轴向长度与</a:t>
            </a:r>
            <a:r>
              <a:rPr lang="en-US" altLang="zh-CN" sz="1800" dirty="0"/>
              <a:t>OPL</a:t>
            </a:r>
            <a:r>
              <a:rPr lang="zh-CN" altLang="en-US" sz="1800" dirty="0"/>
              <a:t>到</a:t>
            </a:r>
            <a:r>
              <a:rPr lang="en-US" altLang="zh-CN" sz="1800" dirty="0"/>
              <a:t>RPE</a:t>
            </a:r>
            <a:r>
              <a:rPr lang="zh-CN" altLang="en-US" sz="1800" dirty="0"/>
              <a:t>的光强度也呈负相关。</a:t>
            </a:r>
            <a:endParaRPr lang="en-US" altLang="zh-CN" sz="1800" dirty="0"/>
          </a:p>
          <a:p>
            <a:pPr lvl="1"/>
            <a:r>
              <a:rPr lang="zh-CN" altLang="en-US" sz="1800" dirty="0"/>
              <a:t>球当量与</a:t>
            </a:r>
            <a:r>
              <a:rPr lang="en-US" altLang="zh-CN" sz="1800" dirty="0"/>
              <a:t>ONL</a:t>
            </a:r>
            <a:r>
              <a:rPr lang="zh-CN" altLang="en-US" sz="1800" dirty="0"/>
              <a:t>和</a:t>
            </a:r>
            <a:r>
              <a:rPr lang="en-US" altLang="zh-CN" sz="1800" dirty="0"/>
              <a:t>RPE</a:t>
            </a:r>
            <a:r>
              <a:rPr lang="zh-CN" altLang="en-US" sz="1800" dirty="0"/>
              <a:t>光强度呈正相关。</a:t>
            </a:r>
            <a:endParaRPr lang="en-US" altLang="zh-CN" sz="1800" dirty="0"/>
          </a:p>
          <a:p>
            <a:pPr lvl="1"/>
            <a:r>
              <a:rPr lang="zh-CN" altLang="en-US" sz="1800" dirty="0"/>
              <a:t>在</a:t>
            </a:r>
            <a:r>
              <a:rPr lang="en-US" altLang="zh-CN" sz="1800" dirty="0"/>
              <a:t>RPE</a:t>
            </a:r>
            <a:r>
              <a:rPr lang="zh-CN" altLang="en-US" sz="1800" dirty="0"/>
              <a:t>层中，</a:t>
            </a:r>
            <a:r>
              <a:rPr lang="en-US" altLang="zh-CN" sz="1800" dirty="0"/>
              <a:t>disc area</a:t>
            </a:r>
            <a:r>
              <a:rPr lang="zh-CN" altLang="en-US" sz="1800" dirty="0"/>
              <a:t>与光强的关系很弱，但却很显著。</a:t>
            </a:r>
            <a:endParaRPr lang="en-US" altLang="zh-CN" sz="1800" dirty="0"/>
          </a:p>
          <a:p>
            <a:pPr lvl="1"/>
            <a:r>
              <a:rPr lang="zh-CN" altLang="en-US" sz="1800" dirty="0"/>
              <a:t>与身高、体重、</a:t>
            </a:r>
            <a:r>
              <a:rPr lang="en-US" altLang="zh-CN" sz="1800" dirty="0"/>
              <a:t>rim/disc area</a:t>
            </a:r>
            <a:r>
              <a:rPr lang="zh-CN" altLang="en-US" sz="1800" dirty="0"/>
              <a:t>之间无统计学意义。</a:t>
            </a:r>
          </a:p>
          <a:p>
            <a:pPr lvl="1"/>
            <a:endParaRPr lang="zh-CN" altLang="en-US" sz="1800" dirty="0"/>
          </a:p>
        </p:txBody>
      </p:sp>
      <p:pic>
        <p:nvPicPr>
          <p:cNvPr id="5" name="图片 4"/>
          <p:cNvPicPr>
            <a:picLocks noChangeAspect="1"/>
          </p:cNvPicPr>
          <p:nvPr/>
        </p:nvPicPr>
        <p:blipFill>
          <a:blip r:embed="rId3"/>
          <a:stretch>
            <a:fillRect/>
          </a:stretch>
        </p:blipFill>
        <p:spPr>
          <a:xfrm>
            <a:off x="6655138" y="3457521"/>
            <a:ext cx="4943475" cy="333375"/>
          </a:xfrm>
          <a:prstGeom prst="rect">
            <a:avLst/>
          </a:prstGeom>
        </p:spPr>
      </p:pic>
      <p:pic>
        <p:nvPicPr>
          <p:cNvPr id="6" name="图片 5"/>
          <p:cNvPicPr>
            <a:picLocks noChangeAspect="1"/>
          </p:cNvPicPr>
          <p:nvPr/>
        </p:nvPicPr>
        <p:blipFill>
          <a:blip r:embed="rId4"/>
          <a:stretch>
            <a:fillRect/>
          </a:stretch>
        </p:blipFill>
        <p:spPr>
          <a:xfrm>
            <a:off x="5732283" y="3085253"/>
            <a:ext cx="4467225" cy="304800"/>
          </a:xfrm>
          <a:prstGeom prst="rect">
            <a:avLst/>
          </a:prstGeom>
        </p:spPr>
      </p:pic>
      <p:pic>
        <p:nvPicPr>
          <p:cNvPr id="7" name="图片 6"/>
          <p:cNvPicPr>
            <a:picLocks noChangeAspect="1"/>
          </p:cNvPicPr>
          <p:nvPr/>
        </p:nvPicPr>
        <p:blipFill>
          <a:blip r:embed="rId5"/>
          <a:stretch>
            <a:fillRect/>
          </a:stretch>
        </p:blipFill>
        <p:spPr>
          <a:xfrm>
            <a:off x="7325849" y="3858364"/>
            <a:ext cx="2143125" cy="333375"/>
          </a:xfrm>
          <a:prstGeom prst="rect">
            <a:avLst/>
          </a:prstGeom>
        </p:spPr>
      </p:pic>
      <p:pic>
        <p:nvPicPr>
          <p:cNvPr id="8" name="图片 7"/>
          <p:cNvPicPr>
            <a:picLocks noChangeAspect="1"/>
          </p:cNvPicPr>
          <p:nvPr/>
        </p:nvPicPr>
        <p:blipFill>
          <a:blip r:embed="rId6"/>
          <a:stretch>
            <a:fillRect/>
          </a:stretch>
        </p:blipFill>
        <p:spPr>
          <a:xfrm>
            <a:off x="9704208" y="3858364"/>
            <a:ext cx="990600" cy="314325"/>
          </a:xfrm>
          <a:prstGeom prst="rect">
            <a:avLst/>
          </a:prstGeom>
        </p:spPr>
      </p:pic>
      <p:pic>
        <p:nvPicPr>
          <p:cNvPr id="9" name="图片 8"/>
          <p:cNvPicPr>
            <a:picLocks noChangeAspect="1"/>
          </p:cNvPicPr>
          <p:nvPr/>
        </p:nvPicPr>
        <p:blipFill>
          <a:blip r:embed="rId7"/>
          <a:stretch>
            <a:fillRect/>
          </a:stretch>
        </p:blipFill>
        <p:spPr>
          <a:xfrm>
            <a:off x="4242103" y="4254451"/>
            <a:ext cx="2105025" cy="352425"/>
          </a:xfrm>
          <a:prstGeom prst="rect">
            <a:avLst/>
          </a:prstGeom>
        </p:spPr>
      </p:pic>
    </p:spTree>
    <p:extLst>
      <p:ext uri="{BB962C8B-B14F-4D97-AF65-F5344CB8AC3E}">
        <p14:creationId xmlns:p14="http://schemas.microsoft.com/office/powerpoint/2010/main" val="3709516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视网膜光强度的决定因素</a:t>
            </a:r>
          </a:p>
        </p:txBody>
      </p:sp>
      <p:sp>
        <p:nvSpPr>
          <p:cNvPr id="3" name="内容占位符 2"/>
          <p:cNvSpPr>
            <a:spLocks noGrp="1"/>
          </p:cNvSpPr>
          <p:nvPr>
            <p:ph idx="1"/>
          </p:nvPr>
        </p:nvSpPr>
        <p:spPr/>
        <p:txBody>
          <a:bodyPr/>
          <a:lstStyle/>
          <a:p>
            <a:r>
              <a:rPr lang="en-US" altLang="zh-CN" dirty="0" err="1">
                <a:latin typeface="+mn-ea"/>
              </a:rPr>
              <a:t>多因素逐步回归分析</a:t>
            </a:r>
            <a:r>
              <a:rPr lang="en-US" altLang="zh-CN" dirty="0">
                <a:latin typeface="+mn-ea"/>
              </a:rPr>
              <a:t>，</a:t>
            </a:r>
            <a:r>
              <a:rPr lang="zh-CN" altLang="en-US" dirty="0">
                <a:latin typeface="+mn-ea"/>
              </a:rPr>
              <a:t>包含所有</a:t>
            </a:r>
            <a:r>
              <a:rPr lang="en-US" altLang="zh-CN" dirty="0">
                <a:latin typeface="+mn-ea"/>
              </a:rPr>
              <a:t>p&lt;0.05</a:t>
            </a:r>
            <a:r>
              <a:rPr lang="zh-CN" altLang="en-US" dirty="0">
                <a:latin typeface="+mn-ea"/>
              </a:rPr>
              <a:t>的因素</a:t>
            </a:r>
            <a:r>
              <a:rPr lang="en-US" altLang="zh-CN" dirty="0">
                <a:latin typeface="+mn-ea"/>
              </a:rPr>
              <a:t>。</a:t>
            </a:r>
          </a:p>
        </p:txBody>
      </p:sp>
      <p:pic>
        <p:nvPicPr>
          <p:cNvPr id="4" name="图片 3"/>
          <p:cNvPicPr>
            <a:picLocks noChangeAspect="1"/>
          </p:cNvPicPr>
          <p:nvPr/>
        </p:nvPicPr>
        <p:blipFill>
          <a:blip r:embed="rId2"/>
          <a:stretch>
            <a:fillRect/>
          </a:stretch>
        </p:blipFill>
        <p:spPr>
          <a:xfrm>
            <a:off x="1140324" y="2390828"/>
            <a:ext cx="9315450" cy="1685925"/>
          </a:xfrm>
          <a:prstGeom prst="rect">
            <a:avLst/>
          </a:prstGeom>
        </p:spPr>
      </p:pic>
      <p:pic>
        <p:nvPicPr>
          <p:cNvPr id="5" name="图片 4"/>
          <p:cNvPicPr>
            <a:picLocks noChangeAspect="1"/>
          </p:cNvPicPr>
          <p:nvPr/>
        </p:nvPicPr>
        <p:blipFill>
          <a:blip r:embed="rId3"/>
          <a:stretch>
            <a:fillRect/>
          </a:stretch>
        </p:blipFill>
        <p:spPr>
          <a:xfrm>
            <a:off x="1140324" y="4001294"/>
            <a:ext cx="9286875" cy="2400300"/>
          </a:xfrm>
          <a:prstGeom prst="rect">
            <a:avLst/>
          </a:prstGeom>
        </p:spPr>
      </p:pic>
    </p:spTree>
    <p:extLst>
      <p:ext uri="{BB962C8B-B14F-4D97-AF65-F5344CB8AC3E}">
        <p14:creationId xmlns:p14="http://schemas.microsoft.com/office/powerpoint/2010/main" val="800531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结论及讨论</a:t>
            </a:r>
          </a:p>
        </p:txBody>
      </p:sp>
      <p:sp>
        <p:nvSpPr>
          <p:cNvPr id="3" name="内容占位符 2"/>
          <p:cNvSpPr>
            <a:spLocks noGrp="1"/>
          </p:cNvSpPr>
          <p:nvPr>
            <p:ph idx="1"/>
          </p:nvPr>
        </p:nvSpPr>
        <p:spPr/>
        <p:txBody>
          <a:bodyPr>
            <a:normAutofit/>
          </a:bodyPr>
          <a:lstStyle/>
          <a:p>
            <a:r>
              <a:rPr lang="zh-CN" altLang="zh-CN" dirty="0"/>
              <a:t>健康眼光强度测量的重复性良好。</a:t>
            </a:r>
          </a:p>
          <a:p>
            <a:r>
              <a:rPr lang="zh-CN" altLang="zh-CN" sz="2000" dirty="0"/>
              <a:t>平均光强以RPE层、感光层和RNFL最高，ONL最低。</a:t>
            </a:r>
          </a:p>
          <a:p>
            <a:r>
              <a:rPr lang="zh-CN" altLang="zh-CN" dirty="0"/>
              <a:t>RNFL、GCL、IPL、INL、OPL和光感受器层中心区域的光强较低，RPE层中心区域的光强较高。</a:t>
            </a:r>
          </a:p>
          <a:p>
            <a:r>
              <a:rPr lang="zh-CN" altLang="zh-CN" dirty="0"/>
              <a:t>在RNFL和GCL中，鼻区的平均光强度大于颞区，而ONL、感光层和RPE则相反。</a:t>
            </a:r>
            <a:endParaRPr lang="en-US" altLang="zh-CN" dirty="0"/>
          </a:p>
          <a:p>
            <a:r>
              <a:rPr lang="zh-CN" altLang="zh-CN" dirty="0"/>
              <a:t>大多数视网膜层的视网膜光学强度随图像质量的提高而增大，随年龄的增长而减小。</a:t>
            </a:r>
          </a:p>
          <a:p>
            <a:r>
              <a:rPr lang="zh-CN" altLang="zh-CN" sz="2000" dirty="0"/>
              <a:t>视网膜光强度与性别、身高、体重、SE、轴长、</a:t>
            </a:r>
            <a:r>
              <a:rPr lang="en-US" altLang="zh-CN" sz="2000" dirty="0"/>
              <a:t>disc area</a:t>
            </a:r>
            <a:r>
              <a:rPr lang="zh-CN" altLang="zh-CN" sz="2000" dirty="0"/>
              <a:t>、</a:t>
            </a:r>
            <a:r>
              <a:rPr lang="en-US" altLang="zh-CN" sz="2000" dirty="0"/>
              <a:t>rim/disc area</a:t>
            </a:r>
            <a:r>
              <a:rPr lang="zh-CN" altLang="zh-CN" sz="2000" dirty="0"/>
              <a:t>无相关性。</a:t>
            </a:r>
          </a:p>
          <a:p>
            <a:endParaRPr lang="zh-CN" altLang="zh-CN" dirty="0"/>
          </a:p>
          <a:p>
            <a:endParaRPr lang="zh-CN" altLang="en-US" dirty="0"/>
          </a:p>
        </p:txBody>
      </p:sp>
    </p:spTree>
    <p:extLst>
      <p:ext uri="{BB962C8B-B14F-4D97-AF65-F5344CB8AC3E}">
        <p14:creationId xmlns:p14="http://schemas.microsoft.com/office/powerpoint/2010/main" val="2741794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皮尔森相关系数的</a:t>
            </a:r>
            <a:r>
              <a:rPr lang="en-US" altLang="zh-CN" dirty="0"/>
              <a:t>p</a:t>
            </a:r>
            <a:r>
              <a:rPr lang="zh-CN" altLang="en-US" dirty="0"/>
              <a:t>值</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10515600" cy="5032375"/>
              </a:xfrm>
            </p:spPr>
            <p:txBody>
              <a:bodyPr/>
              <a:lstStyle/>
              <a:p>
                <a:r>
                  <a:rPr lang="zh-CN" altLang="en-US" dirty="0"/>
                  <a:t>计算</a:t>
                </a:r>
                <a:r>
                  <a:rPr lang="en-US" altLang="zh-CN" dirty="0"/>
                  <a:t>r</a:t>
                </a:r>
                <a:r>
                  <a:rPr lang="zh-CN" altLang="en-US" dirty="0"/>
                  <a:t>时用的只是总体的一个样本，存在抽样误差。</a:t>
                </a:r>
                <a:endParaRPr lang="en-US" altLang="zh-CN" dirty="0"/>
              </a:p>
              <a:p>
                <a:r>
                  <a:rPr lang="zh-CN" altLang="en-US" dirty="0"/>
                  <a:t>需检验样本的</a:t>
                </a:r>
                <a:r>
                  <a:rPr lang="en-US" altLang="zh-CN" dirty="0"/>
                  <a:t>r</a:t>
                </a:r>
                <a:r>
                  <a:rPr lang="zh-CN" altLang="en-US" dirty="0"/>
                  <a:t>和总体的差别有无统计学意义</a:t>
                </a:r>
                <a:endParaRPr lang="en-US" altLang="zh-CN" dirty="0"/>
              </a:p>
              <a:p>
                <a:r>
                  <a:rPr lang="zh-CN" altLang="en-US" dirty="0"/>
                  <a:t>假设检验：</a:t>
                </a:r>
                <a:endParaRPr lang="en-US" altLang="zh-CN" dirty="0"/>
              </a:p>
              <a:p>
                <a:pPr lvl="1"/>
                <a:r>
                  <a:rPr lang="zh-CN" altLang="en-US" dirty="0"/>
                  <a:t>小概率事件在一次试验中几乎不会发生</a:t>
                </a:r>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0</m:t>
                        </m:r>
                      </m:sub>
                    </m:sSub>
                    <m:r>
                      <a:rPr lang="en-US" altLang="zh-CN" b="0" i="0" smtClean="0">
                        <a:latin typeface="Cambria Math" panose="02040503050406030204" pitchFamily="18" charset="0"/>
                      </a:rPr>
                      <m:t>:     </m:t>
                    </m:r>
                  </m:oMath>
                </a14:m>
                <a:r>
                  <a:rPr lang="en-US" altLang="zh-CN" dirty="0"/>
                  <a:t>=0 </a:t>
                </a:r>
                <a:r>
                  <a:rPr lang="zh-CN" altLang="en-US" dirty="0"/>
                  <a:t>总体线性无关 </a:t>
                </a: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1</m:t>
                        </m:r>
                      </m:sub>
                    </m:sSub>
                  </m:oMath>
                </a14:m>
                <a:r>
                  <a:rPr lang="en-US" altLang="zh-CN" dirty="0"/>
                  <a:t>:    </a:t>
                </a:r>
                <a:r>
                  <a:rPr lang="zh-CN" altLang="en-US" dirty="0"/>
                  <a:t>≠</a:t>
                </a:r>
                <a:r>
                  <a:rPr lang="en-US" altLang="zh-CN" dirty="0"/>
                  <a:t>0 </a:t>
                </a:r>
                <a:r>
                  <a:rPr lang="zh-CN" altLang="en-US" dirty="0"/>
                  <a:t>总体线性有关</a:t>
                </a:r>
                <a:endParaRPr lang="en-US" altLang="zh-CN" dirty="0"/>
              </a:p>
              <a:p>
                <a:pPr lvl="1"/>
                <a:r>
                  <a:rPr lang="zh-CN" altLang="en-US" dirty="0"/>
                  <a:t>统计量</a:t>
                </a:r>
                <a:r>
                  <a:rPr lang="zh-CN" altLang="en-US" dirty="0">
                    <a:sym typeface="Wingdings" panose="05000000000000000000" pitchFamily="2" charset="2"/>
                  </a:rPr>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0</m:t>
                        </m:r>
                      </m:sub>
                    </m:sSub>
                  </m:oMath>
                </a14:m>
                <a:r>
                  <a:rPr lang="zh-CN" altLang="en-US" dirty="0">
                    <a:sym typeface="Wingdings" panose="05000000000000000000" pitchFamily="2" charset="2"/>
                  </a:rPr>
                  <a:t>成立）</a:t>
                </a:r>
                <a:endParaRPr lang="en-US" altLang="zh-CN" dirty="0"/>
              </a:p>
              <a:p>
                <a:pPr lvl="1"/>
                <a:endParaRPr lang="en-US" altLang="zh-CN" dirty="0"/>
              </a:p>
              <a:p>
                <a:pPr lvl="1"/>
                <a:endParaRPr lang="en-US" altLang="zh-CN" dirty="0"/>
              </a:p>
              <a:p>
                <a:pPr lvl="1"/>
                <a:endParaRPr lang="en-US" altLang="zh-CN" dirty="0"/>
              </a:p>
              <a:p>
                <a:pPr lvl="1"/>
                <a:r>
                  <a:rPr lang="zh-CN" altLang="en-US" dirty="0"/>
                  <a:t>代入</a:t>
                </a:r>
                <a:r>
                  <a:rPr lang="en-US" altLang="zh-CN" dirty="0"/>
                  <a:t>r</a:t>
                </a:r>
                <a:r>
                  <a:rPr lang="zh-CN" altLang="en-US" dirty="0"/>
                  <a:t>与</a:t>
                </a:r>
                <a:r>
                  <a:rPr lang="en-US" altLang="zh-CN" dirty="0"/>
                  <a:t>n</a:t>
                </a:r>
                <a:r>
                  <a:rPr lang="zh-CN" altLang="en-US" dirty="0"/>
                  <a:t>计算得到</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t</m:t>
                        </m:r>
                      </m:e>
                      <m:sub>
                        <m:r>
                          <m:rPr>
                            <m:sty m:val="p"/>
                          </m:rPr>
                          <a:rPr lang="en-US" altLang="zh-CN" i="1">
                            <a:latin typeface="Cambria Math" panose="02040503050406030204" pitchFamily="18" charset="0"/>
                          </a:rPr>
                          <m:t>r</m:t>
                        </m:r>
                      </m:sub>
                    </m:sSub>
                  </m:oMath>
                </a14:m>
                <a:r>
                  <a:rPr lang="zh-CN" altLang="en-US" dirty="0"/>
                  <a:t>，查</a:t>
                </a:r>
                <a:r>
                  <a:rPr lang="en-US" altLang="zh-CN" dirty="0"/>
                  <a:t>t</a:t>
                </a:r>
                <a:r>
                  <a:rPr lang="zh-CN" altLang="en-US" dirty="0"/>
                  <a:t>分布表，得到</a:t>
                </a:r>
                <a:r>
                  <a:rPr lang="en-US" altLang="zh-CN" dirty="0"/>
                  <a:t>p</a:t>
                </a:r>
                <a:r>
                  <a:rPr lang="zh-CN" altLang="en-US" dirty="0"/>
                  <a:t>值，即</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0</m:t>
                        </m:r>
                      </m:sub>
                    </m:sSub>
                  </m:oMath>
                </a14:m>
                <a:r>
                  <a:rPr lang="zh-CN" altLang="en-US" dirty="0"/>
                  <a:t>成立的概率</a:t>
                </a:r>
                <a:endParaRPr lang="en-US" altLang="zh-CN" dirty="0"/>
              </a:p>
              <a:p>
                <a:pPr lvl="1"/>
                <a:r>
                  <a:rPr lang="en-US" altLang="zh-CN" dirty="0"/>
                  <a:t>p</a:t>
                </a:r>
                <a:r>
                  <a:rPr lang="zh-CN" altLang="en-US" dirty="0"/>
                  <a:t>值越小</a:t>
                </a: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0</m:t>
                        </m:r>
                      </m:sub>
                    </m:sSub>
                    <m:r>
                      <a:rPr lang="zh-CN" altLang="en-US" i="1">
                        <a:latin typeface="Cambria Math" panose="02040503050406030204" pitchFamily="18" charset="0"/>
                      </a:rPr>
                      <m:t>成立</m:t>
                    </m:r>
                  </m:oMath>
                </a14:m>
                <a:r>
                  <a:rPr lang="zh-CN" altLang="en-US" dirty="0"/>
                  <a:t>的可能性越小，</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1</m:t>
                        </m:r>
                      </m:sub>
                    </m:sSub>
                    <m:r>
                      <a:rPr lang="zh-CN" altLang="en-US" i="1">
                        <a:latin typeface="Cambria Math" panose="02040503050406030204" pitchFamily="18" charset="0"/>
                      </a:rPr>
                      <m:t>成立</m:t>
                    </m:r>
                  </m:oMath>
                </a14:m>
                <a:r>
                  <a:rPr lang="zh-CN" altLang="en-US" dirty="0"/>
                  <a:t>的可能性越大，经常与显著性水平</a:t>
                </a:r>
                <a:r>
                  <a:rPr lang="en-US" altLang="zh-CN" dirty="0"/>
                  <a:t>	</a:t>
                </a:r>
                <a:r>
                  <a:rPr lang="zh-CN" altLang="en-US" dirty="0"/>
                  <a:t>比较</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2179" b="-1574"/>
                </a:stretch>
              </a:blipFill>
            </p:spPr>
            <p:txBody>
              <a:bodyPr/>
              <a:lstStyle/>
              <a:p>
                <a:r>
                  <a:rPr lang="zh-CN" altLang="en-US">
                    <a:noFill/>
                  </a:rPr>
                  <a:t> </a:t>
                </a:r>
              </a:p>
            </p:txBody>
          </p:sp>
        </mc:Fallback>
      </mc:AlternateContent>
      <p:cxnSp>
        <p:nvCxnSpPr>
          <p:cNvPr id="5" name="直接箭头连接符 4"/>
          <p:cNvCxnSpPr/>
          <p:nvPr/>
        </p:nvCxnSpPr>
        <p:spPr>
          <a:xfrm>
            <a:off x="4958862" y="3877407"/>
            <a:ext cx="369277"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2121879" y="3622428"/>
            <a:ext cx="6220678" cy="2095009"/>
            <a:chOff x="2121879" y="3622428"/>
            <a:chExt cx="6220678" cy="2095009"/>
          </a:xfrm>
        </p:grpSpPr>
        <p:pic>
          <p:nvPicPr>
            <p:cNvPr id="10" name="图片 9"/>
            <p:cNvPicPr>
              <a:picLocks noChangeAspect="1"/>
            </p:cNvPicPr>
            <p:nvPr/>
          </p:nvPicPr>
          <p:blipFill rotWithShape="1">
            <a:blip r:embed="rId3"/>
            <a:srcRect r="61624"/>
            <a:stretch/>
          </p:blipFill>
          <p:spPr>
            <a:xfrm>
              <a:off x="2121879" y="3622428"/>
              <a:ext cx="328978" cy="457200"/>
            </a:xfrm>
            <a:prstGeom prst="rect">
              <a:avLst/>
            </a:prstGeom>
          </p:spPr>
        </p:pic>
        <p:pic>
          <p:nvPicPr>
            <p:cNvPr id="11" name="图片 10"/>
            <p:cNvPicPr>
              <a:picLocks noChangeAspect="1"/>
            </p:cNvPicPr>
            <p:nvPr/>
          </p:nvPicPr>
          <p:blipFill rotWithShape="1">
            <a:blip r:embed="rId3"/>
            <a:srcRect r="61624"/>
            <a:stretch/>
          </p:blipFill>
          <p:spPr>
            <a:xfrm>
              <a:off x="6210300" y="3640011"/>
              <a:ext cx="328978" cy="457200"/>
            </a:xfrm>
            <a:prstGeom prst="rect">
              <a:avLst/>
            </a:prstGeom>
          </p:spPr>
        </p:pic>
        <p:pic>
          <p:nvPicPr>
            <p:cNvPr id="12" name="图片 11"/>
            <p:cNvPicPr>
              <a:picLocks noChangeAspect="1"/>
            </p:cNvPicPr>
            <p:nvPr/>
          </p:nvPicPr>
          <p:blipFill>
            <a:blip r:embed="rId4"/>
            <a:stretch>
              <a:fillRect/>
            </a:stretch>
          </p:blipFill>
          <p:spPr>
            <a:xfrm>
              <a:off x="4078043" y="4232147"/>
              <a:ext cx="4264514" cy="1485290"/>
            </a:xfrm>
            <a:prstGeom prst="rect">
              <a:avLst/>
            </a:prstGeom>
          </p:spPr>
        </p:pic>
      </p:grpSp>
      <p:pic>
        <p:nvPicPr>
          <p:cNvPr id="14" name="图片 13"/>
          <p:cNvPicPr>
            <a:picLocks noChangeAspect="1"/>
          </p:cNvPicPr>
          <p:nvPr/>
        </p:nvPicPr>
        <p:blipFill>
          <a:blip r:embed="rId5"/>
          <a:stretch>
            <a:fillRect/>
          </a:stretch>
        </p:blipFill>
        <p:spPr>
          <a:xfrm>
            <a:off x="2044215" y="6405928"/>
            <a:ext cx="295275" cy="390525"/>
          </a:xfrm>
          <a:prstGeom prst="rect">
            <a:avLst/>
          </a:prstGeom>
        </p:spPr>
      </p:pic>
    </p:spTree>
    <p:extLst>
      <p:ext uri="{BB962C8B-B14F-4D97-AF65-F5344CB8AC3E}">
        <p14:creationId xmlns:p14="http://schemas.microsoft.com/office/powerpoint/2010/main" val="835071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sz="3200" dirty="0"/>
              <a:t>The Optical Intensity Distribution in Central Retinal</a:t>
            </a:r>
            <a:br>
              <a:rPr lang="en-US" altLang="zh-CN" sz="3200" dirty="0"/>
            </a:br>
            <a:r>
              <a:rPr lang="en-US" altLang="zh-CN" sz="3200" dirty="0"/>
              <a:t>Artery Occlusion (CRAO)</a:t>
            </a:r>
            <a:endParaRPr lang="zh-CN" altLang="en-US" sz="3200" dirty="0"/>
          </a:p>
        </p:txBody>
      </p:sp>
      <p:sp>
        <p:nvSpPr>
          <p:cNvPr id="5" name="文本占位符 4"/>
          <p:cNvSpPr>
            <a:spLocks noGrp="1"/>
          </p:cNvSpPr>
          <p:nvPr>
            <p:ph type="body" idx="1"/>
          </p:nvPr>
        </p:nvSpPr>
        <p:spPr/>
        <p:txBody>
          <a:bodyPr/>
          <a:lstStyle/>
          <a:p>
            <a:r>
              <a:rPr lang="zh-CN" altLang="en-US" dirty="0"/>
              <a:t>视网膜中央动脉阻塞（</a:t>
            </a:r>
            <a:r>
              <a:rPr lang="en-US" altLang="zh-CN" dirty="0"/>
              <a:t>CRAO</a:t>
            </a:r>
            <a:r>
              <a:rPr lang="zh-CN" altLang="en-US" dirty="0"/>
              <a:t>）的光强度分布</a:t>
            </a:r>
          </a:p>
        </p:txBody>
      </p:sp>
    </p:spTree>
    <p:extLst>
      <p:ext uri="{BB962C8B-B14F-4D97-AF65-F5344CB8AC3E}">
        <p14:creationId xmlns:p14="http://schemas.microsoft.com/office/powerpoint/2010/main" val="4256096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a:t>在第三项研究</a:t>
            </a:r>
            <a:r>
              <a:rPr lang="en-US" altLang="zh-CN" dirty="0"/>
              <a:t>[27]</a:t>
            </a:r>
            <a:r>
              <a:rPr lang="zh-CN" altLang="en-US" dirty="0"/>
              <a:t>中，定量研究了视网膜中央动脉阻塞（</a:t>
            </a:r>
            <a:r>
              <a:rPr lang="en-US" altLang="zh-CN" dirty="0"/>
              <a:t>CRAO</a:t>
            </a:r>
            <a:r>
              <a:rPr lang="zh-CN" altLang="en-US" dirty="0"/>
              <a:t>）时视网膜各层的光学强度，并与正常对照组的相同测量值进行了比较。</a:t>
            </a:r>
            <a:endParaRPr lang="en-US" altLang="zh-CN" dirty="0"/>
          </a:p>
          <a:p>
            <a:r>
              <a:rPr lang="en-US" altLang="zh-CN" dirty="0"/>
              <a:t>CRAO</a:t>
            </a:r>
            <a:r>
              <a:rPr lang="zh-CN" altLang="zh-CN" dirty="0"/>
              <a:t>是急症，荧光素眼底血管造影可以观察到，但有创性、有严重并发症、只能提供有限的视网膜损伤严重程度的信息。</a:t>
            </a:r>
          </a:p>
          <a:p>
            <a:r>
              <a:rPr lang="en-US" altLang="zh-CN" dirty="0"/>
              <a:t>CRAO </a:t>
            </a:r>
            <a:r>
              <a:rPr lang="zh-CN" altLang="zh-CN" dirty="0"/>
              <a:t>视网膜厚度和视网膜内层的反射率会有变化。</a:t>
            </a:r>
          </a:p>
          <a:p>
            <a:endParaRPr lang="zh-CN" altLang="en-US" dirty="0"/>
          </a:p>
        </p:txBody>
      </p:sp>
    </p:spTree>
    <p:extLst>
      <p:ext uri="{BB962C8B-B14F-4D97-AF65-F5344CB8AC3E}">
        <p14:creationId xmlns:p14="http://schemas.microsoft.com/office/powerpoint/2010/main" val="1089056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en-US" altLang="zh-CN" dirty="0"/>
              <a:t>40</a:t>
            </a:r>
            <a:r>
              <a:rPr lang="zh-CN" altLang="en-US" dirty="0"/>
              <a:t>名确诊为</a:t>
            </a:r>
            <a:r>
              <a:rPr lang="en-US" altLang="zh-CN" dirty="0"/>
              <a:t>CRAO</a:t>
            </a:r>
            <a:r>
              <a:rPr lang="zh-CN" altLang="en-US" dirty="0"/>
              <a:t>的患者中的</a:t>
            </a:r>
            <a:r>
              <a:rPr lang="en-US" altLang="zh-CN" dirty="0"/>
              <a:t>40</a:t>
            </a:r>
            <a:r>
              <a:rPr lang="zh-CN" altLang="en-US" dirty="0"/>
              <a:t>只眼在发病一周内接受了</a:t>
            </a:r>
            <a:r>
              <a:rPr lang="en-US" altLang="zh-CN" dirty="0"/>
              <a:t>3D-OCT</a:t>
            </a:r>
            <a:r>
              <a:rPr lang="zh-CN" altLang="en-US" dirty="0"/>
              <a:t>检查。由于大多数</a:t>
            </a:r>
            <a:r>
              <a:rPr lang="en-US" altLang="zh-CN" dirty="0"/>
              <a:t>CRAO</a:t>
            </a:r>
            <a:r>
              <a:rPr lang="zh-CN" altLang="en-US" dirty="0"/>
              <a:t>患者是老年人，我们将</a:t>
            </a:r>
            <a:r>
              <a:rPr lang="en-US" altLang="zh-CN" dirty="0"/>
              <a:t>33</a:t>
            </a:r>
            <a:r>
              <a:rPr lang="zh-CN" altLang="en-US" dirty="0"/>
              <a:t>名年龄大于等于</a:t>
            </a:r>
            <a:r>
              <a:rPr lang="en-US" altLang="zh-CN" dirty="0"/>
              <a:t>65</a:t>
            </a:r>
            <a:r>
              <a:rPr lang="zh-CN" altLang="en-US" dirty="0"/>
              <a:t>岁且无视网膜病变或高度近视的患者的</a:t>
            </a:r>
            <a:r>
              <a:rPr lang="en-US" altLang="zh-CN" dirty="0"/>
              <a:t>33</a:t>
            </a:r>
            <a:r>
              <a:rPr lang="zh-CN" altLang="en-US" dirty="0"/>
              <a:t>只眼作为对照。所有受试者都接受了全面的眼科检查，包括眼底摄影和光谱域</a:t>
            </a:r>
            <a:r>
              <a:rPr lang="en-US" altLang="zh-CN" dirty="0"/>
              <a:t>3D-OCT</a:t>
            </a:r>
            <a:r>
              <a:rPr lang="zh-CN" altLang="en-US" dirty="0"/>
              <a:t>检查。</a:t>
            </a:r>
            <a:endParaRPr lang="en-US" altLang="zh-CN" dirty="0"/>
          </a:p>
          <a:p>
            <a:endParaRPr lang="zh-CN" altLang="en-US" dirty="0"/>
          </a:p>
        </p:txBody>
      </p:sp>
    </p:spTree>
    <p:extLst>
      <p:ext uri="{BB962C8B-B14F-4D97-AF65-F5344CB8AC3E}">
        <p14:creationId xmlns:p14="http://schemas.microsoft.com/office/powerpoint/2010/main" val="774610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统计分析方法</a:t>
            </a:r>
          </a:p>
        </p:txBody>
      </p:sp>
      <p:sp>
        <p:nvSpPr>
          <p:cNvPr id="3" name="内容占位符 2"/>
          <p:cNvSpPr>
            <a:spLocks noGrp="1"/>
          </p:cNvSpPr>
          <p:nvPr>
            <p:ph idx="1"/>
          </p:nvPr>
        </p:nvSpPr>
        <p:spPr/>
        <p:txBody>
          <a:bodyPr>
            <a:normAutofit lnSpcReduction="10000"/>
          </a:bodyPr>
          <a:lstStyle/>
          <a:p>
            <a:r>
              <a:rPr lang="zh-CN" altLang="zh-CN" dirty="0"/>
              <a:t>计算所有受试者各层光强度的</a:t>
            </a:r>
            <a:r>
              <a:rPr lang="zh-CN" altLang="zh-CN" b="1" dirty="0"/>
              <a:t>平均值和标准差</a:t>
            </a:r>
            <a:r>
              <a:rPr lang="zh-CN" altLang="zh-CN" dirty="0"/>
              <a:t>。</a:t>
            </a:r>
          </a:p>
          <a:p>
            <a:r>
              <a:rPr lang="zh-CN" altLang="zh-CN" dirty="0"/>
              <a:t>用</a:t>
            </a:r>
            <a:r>
              <a:rPr lang="zh-CN" altLang="zh-CN" b="1" dirty="0"/>
              <a:t>Pearson相关分析</a:t>
            </a:r>
            <a:r>
              <a:rPr lang="zh-CN" altLang="zh-CN" dirty="0"/>
              <a:t>了从发病到图像采集的持续时间与视网膜层确定的光强度之间的关系。</a:t>
            </a:r>
          </a:p>
          <a:p>
            <a:r>
              <a:rPr lang="zh-CN" altLang="zh-CN" dirty="0"/>
              <a:t>采用</a:t>
            </a:r>
            <a:r>
              <a:rPr lang="zh-CN" altLang="zh-CN" b="1" dirty="0"/>
              <a:t>学生独立t检验</a:t>
            </a:r>
            <a:r>
              <a:rPr lang="zh-CN" altLang="zh-CN" dirty="0"/>
              <a:t>比较CRAO患者与正常对照组的年龄、影像质量。采用</a:t>
            </a:r>
            <a:r>
              <a:rPr lang="zh-CN" altLang="zh-CN" b="1" dirty="0"/>
              <a:t>卡方检验</a:t>
            </a:r>
            <a:r>
              <a:rPr lang="zh-CN" altLang="zh-CN" dirty="0"/>
              <a:t>比较两组男女性别比。</a:t>
            </a:r>
          </a:p>
          <a:p>
            <a:r>
              <a:rPr lang="zh-CN" altLang="zh-CN" dirty="0"/>
              <a:t>因此，用</a:t>
            </a:r>
            <a:r>
              <a:rPr lang="zh-CN" altLang="zh-CN" b="1" dirty="0"/>
              <a:t>多元线性回归分析</a:t>
            </a:r>
            <a:r>
              <a:rPr lang="zh-CN" altLang="zh-CN" dirty="0"/>
              <a:t>比较CRAO和对照组受试者在OCT上各层的光强度，调整整个扫描区域的光强度和年龄。</a:t>
            </a:r>
          </a:p>
          <a:p>
            <a:r>
              <a:rPr lang="zh-CN" altLang="zh-CN" dirty="0"/>
              <a:t>计算视网膜层光强度除以整个扫描区域光强度的比值。采用</a:t>
            </a:r>
            <a:r>
              <a:rPr lang="zh-CN" altLang="zh-CN" b="1" dirty="0"/>
              <a:t>判别分析法</a:t>
            </a:r>
            <a:r>
              <a:rPr lang="zh-CN" altLang="zh-CN" dirty="0"/>
              <a:t>，探讨哪一层是CRAO的最佳指标。</a:t>
            </a:r>
          </a:p>
          <a:p>
            <a:r>
              <a:rPr lang="zh-CN" altLang="zh-CN" dirty="0"/>
              <a:t>采用SPSS统计</a:t>
            </a:r>
            <a:r>
              <a:rPr lang="zh-CN" altLang="zh-CN" dirty="0" smtClean="0"/>
              <a:t>软件进行</a:t>
            </a:r>
            <a:r>
              <a:rPr lang="zh-CN" altLang="zh-CN" dirty="0"/>
              <a:t>统计分析。使用</a:t>
            </a:r>
            <a:r>
              <a:rPr lang="zh-CN" altLang="zh-CN" dirty="0" smtClean="0"/>
              <a:t>Sigmaplot和Excel绘图</a:t>
            </a:r>
            <a:r>
              <a:rPr lang="zh-CN" altLang="zh-CN" dirty="0"/>
              <a:t>。</a:t>
            </a:r>
          </a:p>
          <a:p>
            <a:endParaRPr lang="zh-CN" altLang="en-US" dirty="0"/>
          </a:p>
        </p:txBody>
      </p:sp>
    </p:spTree>
    <p:extLst>
      <p:ext uri="{BB962C8B-B14F-4D97-AF65-F5344CB8AC3E}">
        <p14:creationId xmlns:p14="http://schemas.microsoft.com/office/powerpoint/2010/main" val="4080946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CRAO</a:t>
            </a:r>
            <a:r>
              <a:rPr lang="zh-CN" altLang="en-US" dirty="0"/>
              <a:t>受试者比对照组年龄稍大（皮尔森相关分析）</a:t>
            </a:r>
            <a:endParaRPr lang="en-US" altLang="zh-CN" dirty="0"/>
          </a:p>
          <a:p>
            <a:r>
              <a:rPr lang="en-US" altLang="zh-CN" dirty="0"/>
              <a:t>CRAO</a:t>
            </a:r>
            <a:r>
              <a:rPr lang="zh-CN" altLang="en-US" dirty="0"/>
              <a:t>组和对照组的性别分布和图像质量没有统计学上的显著差异。</a:t>
            </a:r>
            <a:r>
              <a:rPr lang="en-US" altLang="zh-CN" dirty="0"/>
              <a:t>(</a:t>
            </a:r>
            <a:r>
              <a:rPr lang="zh-CN" altLang="en-US" dirty="0"/>
              <a:t>独立样本</a:t>
            </a:r>
            <a:r>
              <a:rPr lang="en-US" altLang="zh-CN" dirty="0"/>
              <a:t>t</a:t>
            </a:r>
            <a:r>
              <a:rPr lang="zh-CN" altLang="en-US" dirty="0"/>
              <a:t>检验）</a:t>
            </a:r>
            <a:endParaRPr lang="en-US" altLang="zh-CN" dirty="0"/>
          </a:p>
          <a:p>
            <a:r>
              <a:rPr lang="zh-CN" altLang="en-US" dirty="0"/>
              <a:t>视网膜各层光强度与发病至图像采集的时间长短无统计学意义（</a:t>
            </a:r>
            <a:r>
              <a:rPr lang="en-US" altLang="zh-CN" dirty="0"/>
              <a:t>all p&gt;0.05</a:t>
            </a:r>
            <a:r>
              <a:rPr lang="zh-CN" altLang="en-US" dirty="0"/>
              <a:t>）（皮尔森相关分析）</a:t>
            </a:r>
          </a:p>
        </p:txBody>
      </p:sp>
      <p:pic>
        <p:nvPicPr>
          <p:cNvPr id="4" name="图片 3"/>
          <p:cNvPicPr>
            <a:picLocks noChangeAspect="1"/>
          </p:cNvPicPr>
          <p:nvPr/>
        </p:nvPicPr>
        <p:blipFill>
          <a:blip r:embed="rId2"/>
          <a:stretch>
            <a:fillRect/>
          </a:stretch>
        </p:blipFill>
        <p:spPr>
          <a:xfrm>
            <a:off x="781050" y="4338638"/>
            <a:ext cx="10572750" cy="1838325"/>
          </a:xfrm>
          <a:prstGeom prst="rect">
            <a:avLst/>
          </a:prstGeom>
        </p:spPr>
      </p:pic>
    </p:spTree>
    <p:extLst>
      <p:ext uri="{BB962C8B-B14F-4D97-AF65-F5344CB8AC3E}">
        <p14:creationId xmlns:p14="http://schemas.microsoft.com/office/powerpoint/2010/main" val="1320211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D729778-DC28-4F20-B1AA-39998539F94C}"/>
              </a:ext>
            </a:extLst>
          </p:cNvPr>
          <p:cNvGrpSpPr/>
          <p:nvPr/>
        </p:nvGrpSpPr>
        <p:grpSpPr>
          <a:xfrm>
            <a:off x="35628" y="0"/>
            <a:ext cx="12189820" cy="4815444"/>
            <a:chOff x="0" y="2042557"/>
            <a:chExt cx="12189820" cy="4815444"/>
          </a:xfrm>
        </p:grpSpPr>
        <p:pic>
          <p:nvPicPr>
            <p:cNvPr id="4" name="图片 3">
              <a:extLst>
                <a:ext uri="{FF2B5EF4-FFF2-40B4-BE49-F238E27FC236}">
                  <a16:creationId xmlns:a16="http://schemas.microsoft.com/office/drawing/2014/main" id="{5BF353D7-28BC-4E91-93CE-D153586519EE}"/>
                </a:ext>
              </a:extLst>
            </p:cNvPr>
            <p:cNvPicPr>
              <a:picLocks noChangeAspect="1"/>
            </p:cNvPicPr>
            <p:nvPr/>
          </p:nvPicPr>
          <p:blipFill>
            <a:blip r:embed="rId2"/>
            <a:stretch>
              <a:fillRect/>
            </a:stretch>
          </p:blipFill>
          <p:spPr>
            <a:xfrm>
              <a:off x="0" y="2042557"/>
              <a:ext cx="12189820" cy="4815444"/>
            </a:xfrm>
            <a:prstGeom prst="rect">
              <a:avLst/>
            </a:prstGeom>
          </p:spPr>
        </p:pic>
        <p:sp>
          <p:nvSpPr>
            <p:cNvPr id="5" name="矩形: 圆角 4">
              <a:extLst>
                <a:ext uri="{FF2B5EF4-FFF2-40B4-BE49-F238E27FC236}">
                  <a16:creationId xmlns:a16="http://schemas.microsoft.com/office/drawing/2014/main" id="{778D0680-2257-44BA-98F3-F7CF3F4F1230}"/>
                </a:ext>
              </a:extLst>
            </p:cNvPr>
            <p:cNvSpPr/>
            <p:nvPr/>
          </p:nvSpPr>
          <p:spPr>
            <a:xfrm>
              <a:off x="2268188" y="4144488"/>
              <a:ext cx="9714016" cy="8431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DC047911-DF5D-4B72-875E-BB9407CA8B27}"/>
                </a:ext>
              </a:extLst>
            </p:cNvPr>
            <p:cNvSpPr/>
            <p:nvPr/>
          </p:nvSpPr>
          <p:spPr>
            <a:xfrm>
              <a:off x="2268188" y="5379524"/>
              <a:ext cx="9714016" cy="73806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9DD5ECCD-8350-4A3E-991D-32034A00F2EC}"/>
              </a:ext>
            </a:extLst>
          </p:cNvPr>
          <p:cNvSpPr txBox="1"/>
          <p:nvPr/>
        </p:nvSpPr>
        <p:spPr>
          <a:xfrm>
            <a:off x="35628" y="4928260"/>
            <a:ext cx="11982204" cy="1200329"/>
          </a:xfrm>
          <a:prstGeom prst="rect">
            <a:avLst/>
          </a:prstGeom>
          <a:noFill/>
        </p:spPr>
        <p:txBody>
          <a:bodyPr wrap="square" rtlCol="0">
            <a:spAutoFit/>
          </a:bodyPr>
          <a:lstStyle/>
          <a:p>
            <a:r>
              <a:rPr lang="zh-CN" altLang="en-US" dirty="0"/>
              <a:t>与对照组相比，</a:t>
            </a:r>
            <a:r>
              <a:rPr lang="en-US" altLang="zh-CN" dirty="0"/>
              <a:t>CRAO</a:t>
            </a:r>
            <a:r>
              <a:rPr lang="zh-CN" altLang="en-US" dirty="0"/>
              <a:t>组的</a:t>
            </a:r>
            <a:r>
              <a:rPr lang="en-US" altLang="zh-CN" dirty="0"/>
              <a:t>GCL</a:t>
            </a:r>
            <a:r>
              <a:rPr lang="zh-CN" altLang="en-US" dirty="0"/>
              <a:t>、</a:t>
            </a:r>
            <a:r>
              <a:rPr lang="en-US" altLang="zh-CN" dirty="0"/>
              <a:t>IPL</a:t>
            </a:r>
            <a:r>
              <a:rPr lang="zh-CN" altLang="en-US" dirty="0"/>
              <a:t>、</a:t>
            </a:r>
            <a:r>
              <a:rPr lang="en-US" altLang="zh-CN" dirty="0"/>
              <a:t>INL</a:t>
            </a:r>
            <a:r>
              <a:rPr lang="zh-CN" altLang="en-US" dirty="0"/>
              <a:t>和</a:t>
            </a:r>
            <a:r>
              <a:rPr lang="en-US" altLang="zh-CN" dirty="0"/>
              <a:t>OPL</a:t>
            </a:r>
            <a:r>
              <a:rPr lang="zh-CN" altLang="en-US" dirty="0"/>
              <a:t>的光强度更高（分别为标准</a:t>
            </a:r>
            <a:r>
              <a:rPr lang="en-US" altLang="zh-CN" dirty="0"/>
              <a:t>β=0.657</a:t>
            </a:r>
            <a:r>
              <a:rPr lang="zh-CN" altLang="en-US" dirty="0"/>
              <a:t>、</a:t>
            </a:r>
            <a:r>
              <a:rPr lang="en-US" altLang="zh-CN" dirty="0"/>
              <a:t>0.702</a:t>
            </a:r>
            <a:r>
              <a:rPr lang="zh-CN" altLang="en-US" dirty="0"/>
              <a:t>、</a:t>
            </a:r>
            <a:r>
              <a:rPr lang="en-US" altLang="zh-CN" dirty="0"/>
              <a:t>0.777</a:t>
            </a:r>
            <a:r>
              <a:rPr lang="zh-CN" altLang="en-US" dirty="0"/>
              <a:t>和</a:t>
            </a:r>
            <a:r>
              <a:rPr lang="en-US" altLang="zh-CN" dirty="0"/>
              <a:t>0.694</a:t>
            </a:r>
            <a:r>
              <a:rPr lang="zh-CN" altLang="en-US" dirty="0"/>
              <a:t>，均为</a:t>
            </a:r>
            <a:r>
              <a:rPr lang="en-US" altLang="zh-CN" dirty="0"/>
              <a:t>p&lt;0.001</a:t>
            </a:r>
            <a:r>
              <a:rPr lang="zh-CN" altLang="en-US" dirty="0"/>
              <a:t>）</a:t>
            </a:r>
            <a:endParaRPr lang="en-US" altLang="zh-CN" dirty="0"/>
          </a:p>
          <a:p>
            <a:r>
              <a:rPr lang="zh-CN" altLang="en-US" dirty="0"/>
              <a:t>与对照组相比，</a:t>
            </a:r>
            <a:r>
              <a:rPr lang="en-US" altLang="zh-CN" dirty="0"/>
              <a:t>CRAO</a:t>
            </a:r>
            <a:r>
              <a:rPr lang="zh-CN" altLang="en-US" dirty="0"/>
              <a:t>患者的光感受器、</a:t>
            </a:r>
            <a:r>
              <a:rPr lang="en-US" altLang="zh-CN" dirty="0"/>
              <a:t>RPE</a:t>
            </a:r>
            <a:r>
              <a:rPr lang="zh-CN" altLang="en-US" dirty="0"/>
              <a:t>和脉络膜层的光强度较低（标准</a:t>
            </a:r>
            <a:r>
              <a:rPr lang="en-US" altLang="zh-CN" dirty="0"/>
              <a:t>β=20.412</a:t>
            </a:r>
            <a:r>
              <a:rPr lang="zh-CN" altLang="en-US" dirty="0"/>
              <a:t>、</a:t>
            </a:r>
            <a:r>
              <a:rPr lang="en-US" altLang="zh-CN" dirty="0"/>
              <a:t>20.611</a:t>
            </a:r>
            <a:r>
              <a:rPr lang="zh-CN" altLang="en-US" dirty="0"/>
              <a:t>和</a:t>
            </a:r>
            <a:r>
              <a:rPr lang="en-US" altLang="zh-CN" dirty="0"/>
              <a:t>20.559</a:t>
            </a:r>
            <a:r>
              <a:rPr lang="zh-CN" altLang="en-US" dirty="0"/>
              <a:t>，均为</a:t>
            </a:r>
            <a:r>
              <a:rPr lang="en-US" altLang="zh-CN" dirty="0"/>
              <a:t>p&lt;0.001</a:t>
            </a:r>
            <a:r>
              <a:rPr lang="zh-CN" altLang="en-US" dirty="0"/>
              <a:t>）。</a:t>
            </a:r>
          </a:p>
        </p:txBody>
      </p:sp>
    </p:spTree>
    <p:extLst>
      <p:ext uri="{BB962C8B-B14F-4D97-AF65-F5344CB8AC3E}">
        <p14:creationId xmlns:p14="http://schemas.microsoft.com/office/powerpoint/2010/main" val="3150097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962025" y="0"/>
            <a:ext cx="10267950" cy="6696075"/>
          </a:xfrm>
          <a:prstGeom prst="rect">
            <a:avLst/>
          </a:prstGeom>
        </p:spPr>
      </p:pic>
    </p:spTree>
    <p:extLst>
      <p:ext uri="{BB962C8B-B14F-4D97-AF65-F5344CB8AC3E}">
        <p14:creationId xmlns:p14="http://schemas.microsoft.com/office/powerpoint/2010/main" val="56846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028700" y="66675"/>
            <a:ext cx="10134600" cy="6724650"/>
          </a:xfrm>
          <a:prstGeom prst="rect">
            <a:avLst/>
          </a:prstGeom>
        </p:spPr>
      </p:pic>
    </p:spTree>
    <p:extLst>
      <p:ext uri="{BB962C8B-B14F-4D97-AF65-F5344CB8AC3E}">
        <p14:creationId xmlns:p14="http://schemas.microsoft.com/office/powerpoint/2010/main" val="1973672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C27DF-FF31-4D2A-88AE-87CB73CEE608}"/>
              </a:ext>
            </a:extLst>
          </p:cNvPr>
          <p:cNvSpPr>
            <a:spLocks noGrp="1"/>
          </p:cNvSpPr>
          <p:nvPr>
            <p:ph type="title"/>
          </p:nvPr>
        </p:nvSpPr>
        <p:spPr/>
        <p:txBody>
          <a:bodyPr/>
          <a:lstStyle/>
          <a:p>
            <a:r>
              <a:rPr lang="zh-CN" altLang="en-US" dirty="0"/>
              <a:t>判别最佳指标</a:t>
            </a:r>
          </a:p>
        </p:txBody>
      </p:sp>
      <p:sp>
        <p:nvSpPr>
          <p:cNvPr id="3" name="内容占位符 2">
            <a:extLst>
              <a:ext uri="{FF2B5EF4-FFF2-40B4-BE49-F238E27FC236}">
                <a16:creationId xmlns:a16="http://schemas.microsoft.com/office/drawing/2014/main" id="{0CEAC623-5E63-4331-9FCF-8653ED68E63A}"/>
              </a:ext>
            </a:extLst>
          </p:cNvPr>
          <p:cNvSpPr>
            <a:spLocks noGrp="1"/>
          </p:cNvSpPr>
          <p:nvPr>
            <p:ph idx="1"/>
          </p:nvPr>
        </p:nvSpPr>
        <p:spPr/>
        <p:txBody>
          <a:bodyPr/>
          <a:lstStyle/>
          <a:p>
            <a:pPr lvl="1"/>
            <a:r>
              <a:rPr lang="zh-CN" altLang="en-US" dirty="0"/>
              <a:t>判别分析发现，</a:t>
            </a:r>
            <a:r>
              <a:rPr lang="en-US" altLang="zh-CN" dirty="0"/>
              <a:t>INL</a:t>
            </a:r>
            <a:r>
              <a:rPr lang="zh-CN" altLang="en-US" dirty="0"/>
              <a:t>的光强度与</a:t>
            </a:r>
            <a:r>
              <a:rPr lang="en-US" altLang="zh-CN" dirty="0"/>
              <a:t>CRAO</a:t>
            </a:r>
            <a:r>
              <a:rPr lang="zh-CN" altLang="en-US" dirty="0"/>
              <a:t>病的发生密切相关（</a:t>
            </a:r>
            <a:r>
              <a:rPr lang="en-US" altLang="zh-CN" dirty="0" err="1"/>
              <a:t>Wilks'Lambda</a:t>
            </a:r>
            <a:r>
              <a:rPr lang="en-US" altLang="zh-CN" dirty="0"/>
              <a:t> </a:t>
            </a:r>
            <a:r>
              <a:rPr lang="en-US" altLang="zh-CN" dirty="0"/>
              <a:t>=</a:t>
            </a:r>
            <a:r>
              <a:rPr lang="en-US" altLang="zh-CN" dirty="0" smtClean="0"/>
              <a:t>0.641</a:t>
            </a:r>
            <a:r>
              <a:rPr lang="zh-CN" altLang="en-US" dirty="0" smtClean="0"/>
              <a:t>）</a:t>
            </a:r>
            <a:endParaRPr lang="en-US" altLang="zh-CN" dirty="0" smtClean="0"/>
          </a:p>
          <a:p>
            <a:pPr lvl="1"/>
            <a:r>
              <a:rPr lang="zh-CN" altLang="en-US" dirty="0"/>
              <a:t>判别分析，是一种统计判别和分组技术，就一定数量样本的一个分组变量和相应的其他多元变量的已知信息，确定分组与其他多元变量信息所属的样本进行判别分组</a:t>
            </a:r>
            <a:endParaRPr lang="en-US" altLang="zh-CN" dirty="0"/>
          </a:p>
          <a:p>
            <a:pPr lvl="1"/>
            <a:r>
              <a:rPr lang="en-US" altLang="zh-CN" dirty="0" err="1" smtClean="0"/>
              <a:t>Wilks‘lambda</a:t>
            </a:r>
            <a:r>
              <a:rPr lang="zh-CN" altLang="en-US" dirty="0"/>
              <a:t>是组内平方和与总平方和之比。</a:t>
            </a:r>
            <a:br>
              <a:rPr lang="zh-CN" altLang="en-US" dirty="0"/>
            </a:br>
            <a:r>
              <a:rPr lang="zh-CN" altLang="en-US" dirty="0"/>
              <a:t>当所有观测的组均值相等时，</a:t>
            </a:r>
            <a:r>
              <a:rPr lang="en-US" altLang="zh-CN" dirty="0" err="1" smtClean="0"/>
              <a:t>Wilks’lambda</a:t>
            </a:r>
            <a:r>
              <a:rPr lang="zh-CN" altLang="en-US" dirty="0"/>
              <a:t>值为</a:t>
            </a:r>
            <a:r>
              <a:rPr lang="en-US" altLang="zh-CN" dirty="0"/>
              <a:t>1</a:t>
            </a:r>
            <a:r>
              <a:rPr lang="zh-CN" altLang="en-US" dirty="0"/>
              <a:t>；当组内变异与总变异相比小时，</a:t>
            </a:r>
            <a:r>
              <a:rPr lang="en-US" altLang="zh-CN" dirty="0" err="1" smtClean="0"/>
              <a:t>Wilks‘lambda</a:t>
            </a:r>
            <a:r>
              <a:rPr lang="zh-CN" altLang="en-US" dirty="0"/>
              <a:t>值接近于</a:t>
            </a:r>
            <a:r>
              <a:rPr lang="en-US" altLang="zh-CN" dirty="0"/>
              <a:t>0</a:t>
            </a:r>
            <a:r>
              <a:rPr lang="zh-CN" altLang="en-US" dirty="0"/>
              <a:t>。因此，</a:t>
            </a:r>
            <a:r>
              <a:rPr lang="en-US" altLang="zh-CN" dirty="0" err="1" smtClean="0"/>
              <a:t>Wilks’lambda</a:t>
            </a:r>
            <a:r>
              <a:rPr lang="zh-CN" altLang="en-US" dirty="0"/>
              <a:t>值大，表示各个组的均值基本相等</a:t>
            </a:r>
            <a:r>
              <a:rPr lang="zh-CN" altLang="en-US" dirty="0" smtClean="0"/>
              <a:t>；</a:t>
            </a:r>
            <a:r>
              <a:rPr lang="en-US" altLang="zh-CN" dirty="0" err="1" smtClean="0"/>
              <a:t>Wilks‘lambda</a:t>
            </a:r>
            <a:r>
              <a:rPr lang="zh-CN" altLang="en-US" dirty="0"/>
              <a:t>小表示组间有差异</a:t>
            </a:r>
            <a:r>
              <a:rPr lang="zh-CN" altLang="en-US" dirty="0" smtClean="0"/>
              <a:t>。</a:t>
            </a:r>
            <a:endParaRPr lang="zh-CN" altLang="en-US" dirty="0"/>
          </a:p>
        </p:txBody>
      </p:sp>
    </p:spTree>
    <p:extLst>
      <p:ext uri="{BB962C8B-B14F-4D97-AF65-F5344CB8AC3E}">
        <p14:creationId xmlns:p14="http://schemas.microsoft.com/office/powerpoint/2010/main" val="3466325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6B200-7E37-4276-8824-24C303348FB0}"/>
              </a:ext>
            </a:extLst>
          </p:cNvPr>
          <p:cNvSpPr>
            <a:spLocks noGrp="1"/>
          </p:cNvSpPr>
          <p:nvPr>
            <p:ph type="title"/>
          </p:nvPr>
        </p:nvSpPr>
        <p:spPr/>
        <p:txBody>
          <a:bodyPr/>
          <a:lstStyle/>
          <a:p>
            <a:r>
              <a:rPr lang="zh-CN" altLang="en-US" dirty="0"/>
              <a:t>结论及讨论</a:t>
            </a:r>
          </a:p>
        </p:txBody>
      </p:sp>
      <p:sp>
        <p:nvSpPr>
          <p:cNvPr id="3" name="内容占位符 2">
            <a:extLst>
              <a:ext uri="{FF2B5EF4-FFF2-40B4-BE49-F238E27FC236}">
                <a16:creationId xmlns:a16="http://schemas.microsoft.com/office/drawing/2014/main" id="{9A6212E3-D6A0-4C90-86D1-5DB1113196BC}"/>
              </a:ext>
            </a:extLst>
          </p:cNvPr>
          <p:cNvSpPr>
            <a:spLocks noGrp="1"/>
          </p:cNvSpPr>
          <p:nvPr>
            <p:ph idx="1"/>
          </p:nvPr>
        </p:nvSpPr>
        <p:spPr/>
        <p:txBody>
          <a:bodyPr>
            <a:normAutofit fontScale="85000" lnSpcReduction="10000"/>
          </a:bodyPr>
          <a:lstStyle/>
          <a:p>
            <a:pPr>
              <a:lnSpc>
                <a:spcPct val="120000"/>
              </a:lnSpc>
            </a:pPr>
            <a:r>
              <a:rPr lang="en-US" altLang="zh-CN" dirty="0"/>
              <a:t>1.</a:t>
            </a:r>
            <a:r>
              <a:rPr lang="zh-CN" altLang="zh-CN" dirty="0"/>
              <a:t>最大增加的光强度或光强比在</a:t>
            </a:r>
            <a:r>
              <a:rPr lang="en-US" altLang="zh-CN" dirty="0"/>
              <a:t>INL</a:t>
            </a:r>
            <a:r>
              <a:rPr lang="zh-CN" altLang="zh-CN" dirty="0"/>
              <a:t>中被检测到。</a:t>
            </a:r>
            <a:r>
              <a:rPr lang="zh-CN" altLang="zh-CN" b="1" dirty="0"/>
              <a:t>判别分析发现，</a:t>
            </a:r>
            <a:r>
              <a:rPr lang="en-US" altLang="zh-CN" b="1" dirty="0"/>
              <a:t>INL</a:t>
            </a:r>
            <a:r>
              <a:rPr lang="zh-CN" altLang="zh-CN" b="1" dirty="0"/>
              <a:t>的光强是</a:t>
            </a:r>
            <a:r>
              <a:rPr lang="en-US" altLang="zh-CN" b="1" dirty="0"/>
              <a:t>CRAO</a:t>
            </a:r>
            <a:r>
              <a:rPr lang="zh-CN" altLang="zh-CN" b="1" dirty="0"/>
              <a:t>的最佳指标。</a:t>
            </a:r>
            <a:r>
              <a:rPr lang="zh-CN" altLang="zh-CN" dirty="0"/>
              <a:t>最近，有报道称深部毛细血管缺血常表现为视网膜中间层的光强度增加，尤其是</a:t>
            </a:r>
            <a:r>
              <a:rPr lang="en-US" altLang="zh-CN" dirty="0"/>
              <a:t>INL[41]</a:t>
            </a:r>
            <a:r>
              <a:rPr lang="zh-CN" altLang="zh-CN" dirty="0"/>
              <a:t>。</a:t>
            </a:r>
            <a:r>
              <a:rPr lang="en-US" altLang="zh-CN" dirty="0"/>
              <a:t>INL</a:t>
            </a:r>
            <a:r>
              <a:rPr lang="zh-CN" altLang="zh-CN" dirty="0"/>
              <a:t>内有大量代谢活跃的细胞，</a:t>
            </a:r>
            <a:r>
              <a:rPr lang="en-US" altLang="zh-CN" dirty="0"/>
              <a:t>INL</a:t>
            </a:r>
            <a:r>
              <a:rPr lang="zh-CN" altLang="zh-CN" dirty="0"/>
              <a:t>被视网膜中央动脉系统分支的深毛细血管网所包围，因此易发生</a:t>
            </a:r>
            <a:r>
              <a:rPr lang="zh-CN" altLang="zh-CN" b="1" dirty="0"/>
              <a:t>缺血</a:t>
            </a:r>
            <a:r>
              <a:rPr lang="zh-CN" altLang="zh-CN" dirty="0"/>
              <a:t>。</a:t>
            </a:r>
          </a:p>
          <a:p>
            <a:r>
              <a:rPr lang="zh-CN" altLang="zh-CN" dirty="0"/>
              <a:t>光学强度可能与缺血的严重程度一致。</a:t>
            </a:r>
          </a:p>
          <a:p>
            <a:pPr>
              <a:lnSpc>
                <a:spcPct val="110000"/>
              </a:lnSpc>
            </a:pPr>
            <a:r>
              <a:rPr lang="en-US" altLang="zh-CN" dirty="0"/>
              <a:t>2.</a:t>
            </a:r>
            <a:r>
              <a:rPr lang="en-US" altLang="zh-CN" sz="2600" dirty="0"/>
              <a:t>CRAO</a:t>
            </a:r>
            <a:r>
              <a:rPr lang="zh-CN" altLang="zh-CN" sz="2600" dirty="0"/>
              <a:t>的视网膜外部没有改变。视网膜动脉及其分支不供应</a:t>
            </a:r>
            <a:r>
              <a:rPr lang="en-US" altLang="zh-CN" sz="2600" dirty="0"/>
              <a:t>ONL</a:t>
            </a:r>
            <a:r>
              <a:rPr lang="zh-CN" altLang="zh-CN" sz="2600" dirty="0"/>
              <a:t>、光感受器、</a:t>
            </a:r>
            <a:r>
              <a:rPr lang="en-US" altLang="zh-CN" sz="2600" dirty="0"/>
              <a:t>RPE</a:t>
            </a:r>
            <a:r>
              <a:rPr lang="zh-CN" altLang="zh-CN" sz="2600" dirty="0"/>
              <a:t>和脉络膜。结果发现，急性</a:t>
            </a:r>
            <a:r>
              <a:rPr lang="en-US" altLang="zh-CN" sz="2600" dirty="0"/>
              <a:t>CRAO</a:t>
            </a:r>
            <a:r>
              <a:rPr lang="zh-CN" altLang="zh-CN" sz="2600" dirty="0"/>
              <a:t>期视网膜外表面从感光层到脉络膜的光强度降低，尤其是感光层和</a:t>
            </a:r>
            <a:r>
              <a:rPr lang="en-US" altLang="zh-CN" sz="2600" dirty="0"/>
              <a:t>RPE</a:t>
            </a:r>
            <a:r>
              <a:rPr lang="zh-CN" altLang="zh-CN" sz="2600" dirty="0"/>
              <a:t>层。然而，中心凹区的感光层和视网膜色素上皮层的光强度仍然很高，在那里没有层状的视网膜内部结构。</a:t>
            </a:r>
          </a:p>
          <a:p>
            <a:r>
              <a:rPr lang="zh-CN" altLang="zh-CN" b="1" dirty="0"/>
              <a:t>外层光强度的降低可能与</a:t>
            </a:r>
            <a:r>
              <a:rPr lang="en-US" altLang="zh-CN" b="1" dirty="0"/>
              <a:t>CRAO</a:t>
            </a:r>
            <a:r>
              <a:rPr lang="zh-CN" altLang="zh-CN" b="1" dirty="0"/>
              <a:t>患者所观察到的视网膜内部（光）密度增加引起的阴影效应有关。</a:t>
            </a:r>
            <a:endParaRPr lang="zh-CN" altLang="zh-CN" dirty="0"/>
          </a:p>
          <a:p>
            <a:endParaRPr lang="zh-CN" altLang="en-US" dirty="0"/>
          </a:p>
        </p:txBody>
      </p:sp>
    </p:spTree>
    <p:extLst>
      <p:ext uri="{BB962C8B-B14F-4D97-AF65-F5344CB8AC3E}">
        <p14:creationId xmlns:p14="http://schemas.microsoft.com/office/powerpoint/2010/main" val="3619910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FE8ECB-DEBB-45C1-BE21-A7E92C77F724}"/>
              </a:ext>
            </a:extLst>
          </p:cNvPr>
          <p:cNvSpPr>
            <a:spLocks noGrp="1"/>
          </p:cNvSpPr>
          <p:nvPr>
            <p:ph type="title"/>
          </p:nvPr>
        </p:nvSpPr>
        <p:spPr/>
        <p:txBody>
          <a:bodyPr/>
          <a:lstStyle/>
          <a:p>
            <a:r>
              <a:rPr lang="zh-CN" altLang="en-US" dirty="0"/>
              <a:t>三大相关系数</a:t>
            </a:r>
          </a:p>
        </p:txBody>
      </p:sp>
      <p:sp>
        <p:nvSpPr>
          <p:cNvPr id="3" name="内容占位符 2">
            <a:extLst>
              <a:ext uri="{FF2B5EF4-FFF2-40B4-BE49-F238E27FC236}">
                <a16:creationId xmlns:a16="http://schemas.microsoft.com/office/drawing/2014/main" id="{7674781E-CAFC-4074-86E0-1C78F1F354A0}"/>
              </a:ext>
            </a:extLst>
          </p:cNvPr>
          <p:cNvSpPr>
            <a:spLocks noGrp="1"/>
          </p:cNvSpPr>
          <p:nvPr>
            <p:ph idx="1"/>
          </p:nvPr>
        </p:nvSpPr>
        <p:spPr/>
        <p:txBody>
          <a:bodyPr>
            <a:normAutofit fontScale="92500" lnSpcReduction="10000"/>
          </a:bodyPr>
          <a:lstStyle/>
          <a:p>
            <a:r>
              <a:rPr lang="zh-CN" altLang="en-US" dirty="0"/>
              <a:t>皮尔森（</a:t>
            </a:r>
            <a:r>
              <a:rPr lang="en-US" altLang="zh-CN" dirty="0" err="1"/>
              <a:t>pearson</a:t>
            </a:r>
            <a:r>
              <a:rPr lang="zh-CN" altLang="en-US" dirty="0"/>
              <a:t>）相关系数</a:t>
            </a:r>
            <a:endParaRPr lang="en-US" altLang="zh-CN" dirty="0"/>
          </a:p>
          <a:p>
            <a:pPr lvl="1"/>
            <a:r>
              <a:rPr lang="zh-CN" altLang="en-US" dirty="0"/>
              <a:t>定距型变量且符合正态分布 （因为</a:t>
            </a:r>
            <a:r>
              <a:rPr lang="en-US" altLang="zh-CN" dirty="0"/>
              <a:t>p</a:t>
            </a:r>
            <a:r>
              <a:rPr lang="zh-CN" altLang="en-US" dirty="0"/>
              <a:t>值计算用到正态分布定理）</a:t>
            </a:r>
            <a:endParaRPr lang="en-US" altLang="zh-CN" dirty="0"/>
          </a:p>
          <a:p>
            <a:pPr lvl="1"/>
            <a:r>
              <a:rPr lang="zh-CN" altLang="en-US" dirty="0"/>
              <a:t>如，某病的患者身高与体重</a:t>
            </a:r>
            <a:endParaRPr lang="en-US" altLang="zh-CN" dirty="0"/>
          </a:p>
          <a:p>
            <a:r>
              <a:rPr lang="zh-CN" altLang="en-US" dirty="0"/>
              <a:t>斯皮尔曼（</a:t>
            </a:r>
            <a:r>
              <a:rPr lang="en-US" altLang="zh-CN" dirty="0"/>
              <a:t>spearman</a:t>
            </a:r>
            <a:r>
              <a:rPr lang="zh-CN" altLang="en-US" dirty="0"/>
              <a:t>）相关系数</a:t>
            </a:r>
            <a:endParaRPr lang="en-US" altLang="zh-CN" dirty="0"/>
          </a:p>
          <a:p>
            <a:pPr lvl="1"/>
            <a:r>
              <a:rPr lang="zh-CN" altLang="en-US" dirty="0"/>
              <a:t>衡量秩序的相关性，定序型变量</a:t>
            </a:r>
            <a:endParaRPr lang="en-US" altLang="zh-CN" dirty="0"/>
          </a:p>
          <a:p>
            <a:pPr lvl="1"/>
            <a:r>
              <a:rPr lang="zh-CN" altLang="en-US" dirty="0"/>
              <a:t>如，某病的患者身高与病情程度</a:t>
            </a:r>
            <a:endParaRPr lang="en-US" altLang="zh-CN" dirty="0"/>
          </a:p>
          <a:p>
            <a:r>
              <a:rPr lang="zh-CN" altLang="en-US" dirty="0"/>
              <a:t>肯德尔（</a:t>
            </a:r>
            <a:r>
              <a:rPr lang="en-US" altLang="zh-CN" dirty="0" err="1"/>
              <a:t>kendall</a:t>
            </a:r>
            <a:r>
              <a:rPr lang="zh-CN" altLang="en-US" dirty="0"/>
              <a:t>）相关系数</a:t>
            </a:r>
            <a:endParaRPr lang="en-US" altLang="zh-CN" dirty="0"/>
          </a:p>
          <a:p>
            <a:pPr lvl="1"/>
            <a:r>
              <a:rPr lang="zh-CN" altLang="en-US" dirty="0"/>
              <a:t>定类型变量的相关性</a:t>
            </a:r>
            <a:endParaRPr lang="en-US" altLang="zh-CN" dirty="0"/>
          </a:p>
          <a:p>
            <a:pPr lvl="1"/>
            <a:r>
              <a:rPr lang="en-US" altLang="zh-CN" dirty="0"/>
              <a:t>n</a:t>
            </a:r>
            <a:r>
              <a:rPr lang="zh-CN" altLang="en-US" dirty="0"/>
              <a:t>个同类的统计对象按特定属性排序，其他属性通常是乱序的。同序对和异序对之差与总对数的比值定义为</a:t>
            </a:r>
            <a:r>
              <a:rPr lang="en-US" altLang="zh-CN" dirty="0"/>
              <a:t>Kendall(</a:t>
            </a:r>
            <a:r>
              <a:rPr lang="zh-CN" altLang="en-US" dirty="0"/>
              <a:t>肯德尔</a:t>
            </a:r>
            <a:r>
              <a:rPr lang="en-US" altLang="zh-CN" dirty="0"/>
              <a:t>)</a:t>
            </a:r>
            <a:r>
              <a:rPr lang="zh-CN" altLang="en-US" dirty="0"/>
              <a:t>系数。</a:t>
            </a:r>
            <a:endParaRPr lang="en-US" altLang="zh-CN" dirty="0"/>
          </a:p>
          <a:p>
            <a:pPr lvl="1"/>
            <a:r>
              <a:rPr lang="zh-CN" altLang="en-US" dirty="0"/>
              <a:t>如，某病的性别与病情程度</a:t>
            </a:r>
            <a:endParaRPr lang="en-US" altLang="zh-CN" dirty="0"/>
          </a:p>
          <a:p>
            <a:r>
              <a:rPr lang="zh-CN" altLang="en-US" dirty="0"/>
              <a:t>适用范围比较：</a:t>
            </a:r>
            <a:r>
              <a:rPr lang="en-US" altLang="zh-CN" dirty="0" err="1"/>
              <a:t>kendall</a:t>
            </a:r>
            <a:r>
              <a:rPr lang="en-US" altLang="zh-CN" dirty="0"/>
              <a:t>&gt;spearman&gt;</a:t>
            </a:r>
            <a:r>
              <a:rPr lang="en-US" altLang="zh-CN" dirty="0" err="1"/>
              <a:t>pearson</a:t>
            </a:r>
            <a:endParaRPr lang="en-US" altLang="zh-CN" dirty="0"/>
          </a:p>
          <a:p>
            <a:pPr marL="0" indent="0">
              <a:buNone/>
            </a:pPr>
            <a:endParaRPr lang="zh-CN" altLang="en-US" dirty="0"/>
          </a:p>
        </p:txBody>
      </p:sp>
    </p:spTree>
    <p:extLst>
      <p:ext uri="{BB962C8B-B14F-4D97-AF65-F5344CB8AC3E}">
        <p14:creationId xmlns:p14="http://schemas.microsoft.com/office/powerpoint/2010/main" val="2274942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研究的方法及结论总结</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smtClean="0"/>
              <a:t>研究一：</a:t>
            </a:r>
            <a:endParaRPr lang="en-US" altLang="zh-CN" dirty="0" smtClean="0"/>
          </a:p>
          <a:p>
            <a:pPr lvl="1"/>
            <a:r>
              <a:rPr lang="zh-CN" altLang="zh-CN" dirty="0" smtClean="0"/>
              <a:t>用</a:t>
            </a:r>
            <a:r>
              <a:rPr lang="zh-CN" altLang="zh-CN" dirty="0"/>
              <a:t>Pearson</a:t>
            </a:r>
            <a:r>
              <a:rPr lang="zh-CN" altLang="zh-CN" dirty="0" smtClean="0"/>
              <a:t>相关分析</a:t>
            </a:r>
            <a:r>
              <a:rPr lang="zh-CN" altLang="en-US" dirty="0" smtClean="0"/>
              <a:t>初步得到</a:t>
            </a:r>
            <a:r>
              <a:rPr lang="zh-CN" altLang="zh-CN" dirty="0" smtClean="0"/>
              <a:t>各</a:t>
            </a:r>
            <a:r>
              <a:rPr lang="zh-CN" altLang="zh-CN" dirty="0"/>
              <a:t>层平均强度与年龄、影像质量的</a:t>
            </a:r>
            <a:r>
              <a:rPr lang="zh-CN" altLang="zh-CN" dirty="0" smtClean="0"/>
              <a:t>相关性</a:t>
            </a:r>
            <a:endParaRPr lang="zh-CN" altLang="zh-CN" dirty="0"/>
          </a:p>
          <a:p>
            <a:pPr marL="0" indent="0">
              <a:buNone/>
            </a:pPr>
            <a:r>
              <a:rPr lang="zh-CN" altLang="en-US" dirty="0" smtClean="0"/>
              <a:t>研究二：</a:t>
            </a:r>
            <a:endParaRPr lang="en-US" altLang="zh-CN" dirty="0" smtClean="0"/>
          </a:p>
          <a:p>
            <a:pPr lvl="1"/>
            <a:r>
              <a:rPr lang="zh-CN" altLang="en-US" dirty="0" smtClean="0"/>
              <a:t>利用</a:t>
            </a:r>
            <a:r>
              <a:rPr lang="en-US" altLang="zh-CN" dirty="0" smtClean="0"/>
              <a:t>ETDRS</a:t>
            </a:r>
            <a:r>
              <a:rPr lang="zh-CN" altLang="en-US" dirty="0" smtClean="0"/>
              <a:t>划分各层视网膜，得到每层中各区域的光强分布</a:t>
            </a:r>
            <a:endParaRPr lang="en-US" altLang="zh-CN" dirty="0"/>
          </a:p>
          <a:p>
            <a:pPr lvl="1"/>
            <a:r>
              <a:rPr lang="zh-CN" altLang="en-US" dirty="0" smtClean="0"/>
              <a:t>利用逐步多元回归分析得到</a:t>
            </a:r>
            <a:r>
              <a:rPr lang="zh-CN" altLang="zh-CN" dirty="0" smtClean="0"/>
              <a:t>视网膜</a:t>
            </a:r>
            <a:r>
              <a:rPr lang="zh-CN" altLang="zh-CN" dirty="0"/>
              <a:t>层</a:t>
            </a:r>
            <a:r>
              <a:rPr lang="zh-CN" altLang="zh-CN" dirty="0" smtClean="0"/>
              <a:t>的光学</a:t>
            </a:r>
            <a:r>
              <a:rPr lang="zh-CN" altLang="zh-CN" dirty="0"/>
              <a:t>强度随图像质量的提高而增大，随年龄的增长而</a:t>
            </a:r>
            <a:r>
              <a:rPr lang="zh-CN" altLang="zh-CN" dirty="0" smtClean="0"/>
              <a:t>减小</a:t>
            </a:r>
            <a:endParaRPr lang="en-US" altLang="zh-CN" dirty="0" smtClean="0"/>
          </a:p>
          <a:p>
            <a:pPr marL="0" indent="0">
              <a:buNone/>
            </a:pPr>
            <a:r>
              <a:rPr lang="zh-CN" altLang="en-US" dirty="0" smtClean="0"/>
              <a:t>研究三：</a:t>
            </a:r>
            <a:endParaRPr lang="zh-CN" altLang="zh-CN" dirty="0"/>
          </a:p>
          <a:p>
            <a:pPr lvl="1"/>
            <a:r>
              <a:rPr lang="zh-CN" altLang="en-US" dirty="0" smtClean="0"/>
              <a:t>多元回归分析得到</a:t>
            </a:r>
            <a:r>
              <a:rPr lang="en-US" altLang="zh-CN" dirty="0" smtClean="0"/>
              <a:t>CRAO</a:t>
            </a:r>
            <a:r>
              <a:rPr lang="zh-CN" altLang="en-US" dirty="0"/>
              <a:t>各</a:t>
            </a:r>
            <a:r>
              <a:rPr lang="zh-CN" altLang="en-US" dirty="0" smtClean="0"/>
              <a:t>层视网膜光强特点，并与医学知识结合分析</a:t>
            </a:r>
            <a:endParaRPr lang="en-US" altLang="zh-CN" dirty="0"/>
          </a:p>
          <a:p>
            <a:pPr lvl="1"/>
            <a:r>
              <a:rPr lang="zh-CN" altLang="en-US" dirty="0"/>
              <a:t>利用方差分析和</a:t>
            </a:r>
            <a:r>
              <a:rPr lang="zh-CN" altLang="en-US" dirty="0" smtClean="0"/>
              <a:t>判别分析得到，</a:t>
            </a:r>
            <a:r>
              <a:rPr lang="en-US" altLang="zh-CN" dirty="0"/>
              <a:t>INL</a:t>
            </a:r>
            <a:r>
              <a:rPr lang="zh-CN" altLang="zh-CN" dirty="0"/>
              <a:t>的光强是</a:t>
            </a:r>
            <a:r>
              <a:rPr lang="en-US" altLang="zh-CN" dirty="0"/>
              <a:t>CRAO</a:t>
            </a:r>
            <a:r>
              <a:rPr lang="zh-CN" altLang="zh-CN" dirty="0"/>
              <a:t>的最佳指标</a:t>
            </a:r>
            <a:endParaRPr lang="en-US" altLang="zh-CN" dirty="0"/>
          </a:p>
          <a:p>
            <a:pPr marL="0" indent="0">
              <a:buNone/>
            </a:pPr>
            <a:endParaRPr lang="zh-CN" altLang="en-US" dirty="0"/>
          </a:p>
        </p:txBody>
      </p:sp>
    </p:spTree>
    <p:extLst>
      <p:ext uri="{BB962C8B-B14F-4D97-AF65-F5344CB8AC3E}">
        <p14:creationId xmlns:p14="http://schemas.microsoft.com/office/powerpoint/2010/main" val="2215587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B396A-6445-492C-AB98-5C7CE1760DD6}"/>
              </a:ext>
            </a:extLst>
          </p:cNvPr>
          <p:cNvSpPr>
            <a:spLocks noGrp="1"/>
          </p:cNvSpPr>
          <p:nvPr>
            <p:ph type="title"/>
          </p:nvPr>
        </p:nvSpPr>
        <p:spPr/>
        <p:txBody>
          <a:bodyPr/>
          <a:lstStyle/>
          <a:p>
            <a:r>
              <a:rPr lang="en-US" altLang="zh-CN" dirty="0"/>
              <a:t>t</a:t>
            </a:r>
            <a:r>
              <a:rPr lang="zh-CN" altLang="en-US" dirty="0"/>
              <a:t>检验</a:t>
            </a:r>
          </a:p>
        </p:txBody>
      </p:sp>
      <p:sp>
        <p:nvSpPr>
          <p:cNvPr id="3" name="内容占位符 2">
            <a:extLst>
              <a:ext uri="{FF2B5EF4-FFF2-40B4-BE49-F238E27FC236}">
                <a16:creationId xmlns:a16="http://schemas.microsoft.com/office/drawing/2014/main" id="{BB9A038D-BEF0-442A-BACB-9F983BB27188}"/>
              </a:ext>
            </a:extLst>
          </p:cNvPr>
          <p:cNvSpPr>
            <a:spLocks noGrp="1"/>
          </p:cNvSpPr>
          <p:nvPr>
            <p:ph idx="1"/>
          </p:nvPr>
        </p:nvSpPr>
        <p:spPr/>
        <p:txBody>
          <a:bodyPr>
            <a:normAutofit lnSpcReduction="10000"/>
          </a:bodyPr>
          <a:lstStyle/>
          <a:p>
            <a:r>
              <a:rPr lang="zh-CN" altLang="en-US" dirty="0"/>
              <a:t>通过比较两组数据的均值，研究两组数据之间是否存在显著差异，用</a:t>
            </a:r>
            <a:r>
              <a:rPr lang="en-US" altLang="zh-CN" dirty="0"/>
              <a:t>t</a:t>
            </a:r>
            <a:r>
              <a:rPr lang="zh-CN" altLang="en-US" dirty="0"/>
              <a:t>分布理论推测差异发生的概率。</a:t>
            </a:r>
            <a:endParaRPr lang="en-US" altLang="zh-CN" dirty="0"/>
          </a:p>
          <a:p>
            <a:pPr lvl="1"/>
            <a:r>
              <a:rPr lang="en-US" altLang="zh-CN" dirty="0"/>
              <a:t>One-Sample</a:t>
            </a:r>
            <a:r>
              <a:rPr lang="zh-CN" altLang="en-US" dirty="0"/>
              <a:t>单一样本</a:t>
            </a:r>
            <a:endParaRPr lang="en-US" altLang="zh-CN" dirty="0"/>
          </a:p>
          <a:p>
            <a:pPr lvl="2"/>
            <a:r>
              <a:rPr lang="zh-CN" altLang="en-US" dirty="0"/>
              <a:t>检验一组单一样本数据的均值是否与一个特定值接近</a:t>
            </a:r>
            <a:endParaRPr lang="en-US" altLang="zh-CN" dirty="0"/>
          </a:p>
          <a:p>
            <a:pPr lvl="1"/>
            <a:r>
              <a:rPr lang="en-US" altLang="zh-CN" dirty="0"/>
              <a:t>Independent-Sample</a:t>
            </a:r>
            <a:r>
              <a:rPr lang="zh-CN" altLang="en-US" dirty="0"/>
              <a:t>独立样本</a:t>
            </a:r>
            <a:endParaRPr lang="en-US" altLang="zh-CN" dirty="0"/>
          </a:p>
          <a:p>
            <a:pPr lvl="2"/>
            <a:r>
              <a:rPr lang="zh-CN" altLang="en-US" dirty="0"/>
              <a:t>检验两组样本平均值及其各自所代表的总体的差异是否显著。</a:t>
            </a:r>
            <a:endParaRPr lang="en-US" altLang="zh-CN" dirty="0"/>
          </a:p>
          <a:p>
            <a:pPr lvl="2"/>
            <a:r>
              <a:rPr lang="zh-CN" altLang="en-US" dirty="0"/>
              <a:t>超过两组，用方差分析</a:t>
            </a:r>
            <a:endParaRPr lang="en-US" altLang="zh-CN" dirty="0"/>
          </a:p>
          <a:p>
            <a:pPr lvl="2"/>
            <a:r>
              <a:rPr lang="zh-CN" altLang="en-US" dirty="0"/>
              <a:t>两组样本独立不相关</a:t>
            </a:r>
            <a:endParaRPr lang="en-US" altLang="zh-CN" dirty="0"/>
          </a:p>
          <a:p>
            <a:pPr lvl="2"/>
            <a:r>
              <a:rPr lang="en-US" altLang="zh-CN" dirty="0" err="1"/>
              <a:t>Eg</a:t>
            </a:r>
            <a:r>
              <a:rPr lang="zh-CN" altLang="en-US" dirty="0"/>
              <a:t>，男、女的各视网膜内层的平均光强差异是否显著</a:t>
            </a:r>
            <a:endParaRPr lang="en-US" altLang="zh-CN" dirty="0"/>
          </a:p>
          <a:p>
            <a:pPr lvl="1"/>
            <a:r>
              <a:rPr lang="en-US" altLang="zh-CN" dirty="0"/>
              <a:t>Paired-Sample</a:t>
            </a:r>
            <a:r>
              <a:rPr lang="zh-CN" altLang="en-US" dirty="0"/>
              <a:t>配对样本</a:t>
            </a:r>
            <a:endParaRPr lang="en-US" altLang="zh-CN" dirty="0"/>
          </a:p>
          <a:p>
            <a:pPr lvl="2"/>
            <a:r>
              <a:rPr lang="zh-CN" altLang="en-US" dirty="0"/>
              <a:t>两组配对样本</a:t>
            </a:r>
            <a:endParaRPr lang="en-US" altLang="zh-CN" dirty="0"/>
          </a:p>
          <a:p>
            <a:pPr lvl="2"/>
            <a:r>
              <a:rPr lang="en-US" altLang="zh-CN" dirty="0" err="1"/>
              <a:t>Eg</a:t>
            </a:r>
            <a:r>
              <a:rPr lang="zh-CN" altLang="en-US" dirty="0"/>
              <a:t>，注射新药的老鼠与未注射新药的平均血压差异是否显著</a:t>
            </a:r>
            <a:endParaRPr lang="en-US" altLang="zh-CN" dirty="0"/>
          </a:p>
          <a:p>
            <a:pPr lvl="2"/>
            <a:endParaRPr lang="zh-CN" altLang="en-US" dirty="0"/>
          </a:p>
        </p:txBody>
      </p:sp>
    </p:spTree>
    <p:extLst>
      <p:ext uri="{BB962C8B-B14F-4D97-AF65-F5344CB8AC3E}">
        <p14:creationId xmlns:p14="http://schemas.microsoft.com/office/powerpoint/2010/main" val="2025795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10D04-0BB5-49B3-8C4A-CD6F8D8C72C9}"/>
              </a:ext>
            </a:extLst>
          </p:cNvPr>
          <p:cNvSpPr>
            <a:spLocks noGrp="1"/>
          </p:cNvSpPr>
          <p:nvPr>
            <p:ph type="title"/>
          </p:nvPr>
        </p:nvSpPr>
        <p:spPr/>
        <p:txBody>
          <a:bodyPr/>
          <a:lstStyle/>
          <a:p>
            <a:r>
              <a:rPr lang="zh-CN" altLang="en-US" dirty="0"/>
              <a:t>组内相关系数</a:t>
            </a:r>
            <a:r>
              <a:rPr lang="en-US" altLang="zh-CN" dirty="0"/>
              <a:t>ICC</a:t>
            </a:r>
            <a:endParaRPr lang="zh-CN" altLang="en-US" dirty="0"/>
          </a:p>
        </p:txBody>
      </p:sp>
      <p:sp>
        <p:nvSpPr>
          <p:cNvPr id="3" name="内容占位符 2">
            <a:extLst>
              <a:ext uri="{FF2B5EF4-FFF2-40B4-BE49-F238E27FC236}">
                <a16:creationId xmlns:a16="http://schemas.microsoft.com/office/drawing/2014/main" id="{8D39CBE6-C97A-45C2-9112-299312E2989C}"/>
              </a:ext>
            </a:extLst>
          </p:cNvPr>
          <p:cNvSpPr>
            <a:spLocks noGrp="1"/>
          </p:cNvSpPr>
          <p:nvPr>
            <p:ph idx="1"/>
          </p:nvPr>
        </p:nvSpPr>
        <p:spPr/>
        <p:txBody>
          <a:bodyPr/>
          <a:lstStyle/>
          <a:p>
            <a:r>
              <a:rPr lang="zh-CN" altLang="en-US" dirty="0"/>
              <a:t>衡量和评价观察者间信度</a:t>
            </a:r>
            <a:r>
              <a:rPr lang="en-US" altLang="zh-CN" dirty="0"/>
              <a:t>(inter-observer reliability)</a:t>
            </a:r>
            <a:r>
              <a:rPr lang="zh-CN" altLang="en-US" dirty="0"/>
              <a:t>和复测信度</a:t>
            </a:r>
            <a:r>
              <a:rPr lang="en-US" altLang="zh-CN" dirty="0"/>
              <a:t>(test-retest reliability)</a:t>
            </a:r>
            <a:r>
              <a:rPr lang="zh-CN" altLang="en-US" dirty="0"/>
              <a:t>的信度系数</a:t>
            </a:r>
            <a:r>
              <a:rPr lang="en-US" altLang="zh-CN" dirty="0"/>
              <a:t>(reliability coefficient)</a:t>
            </a:r>
            <a:r>
              <a:rPr lang="zh-CN" altLang="en-US" dirty="0"/>
              <a:t>指标之一。</a:t>
            </a:r>
            <a:endParaRPr lang="en-US" altLang="zh-CN" dirty="0"/>
          </a:p>
          <a:p>
            <a:r>
              <a:rPr lang="en-US" altLang="zh-CN" dirty="0"/>
              <a:t>ICC</a:t>
            </a:r>
            <a:r>
              <a:rPr lang="zh-CN" altLang="en-US" dirty="0"/>
              <a:t>等于个体的</a:t>
            </a:r>
            <a:r>
              <a:rPr lang="zh-CN" altLang="en-US" dirty="0">
                <a:hlinkClick r:id="rId3"/>
              </a:rPr>
              <a:t>变异度</a:t>
            </a:r>
            <a:r>
              <a:rPr lang="zh-CN" altLang="en-US" dirty="0"/>
              <a:t>除以总的变异度</a:t>
            </a:r>
            <a:endParaRPr lang="en-US" altLang="zh-CN" dirty="0"/>
          </a:p>
          <a:p>
            <a:endParaRPr lang="en-US" altLang="zh-CN" dirty="0"/>
          </a:p>
          <a:p>
            <a:endParaRPr lang="en-US" altLang="zh-CN" dirty="0"/>
          </a:p>
          <a:p>
            <a:endParaRPr lang="en-US" altLang="zh-CN" dirty="0"/>
          </a:p>
          <a:p>
            <a:endParaRPr lang="en-US" altLang="zh-CN" dirty="0"/>
          </a:p>
          <a:p>
            <a:r>
              <a:rPr lang="zh-CN" altLang="en-US" dirty="0"/>
              <a:t>介于</a:t>
            </a:r>
            <a:r>
              <a:rPr lang="en-US" altLang="zh-CN" dirty="0"/>
              <a:t>0</a:t>
            </a:r>
            <a:r>
              <a:rPr lang="zh-CN" altLang="en-US" dirty="0"/>
              <a:t>～</a:t>
            </a:r>
            <a:r>
              <a:rPr lang="en-US" altLang="zh-CN" dirty="0"/>
              <a:t>1</a:t>
            </a:r>
            <a:r>
              <a:rPr lang="zh-CN" altLang="en-US" dirty="0"/>
              <a:t>之间。</a:t>
            </a:r>
            <a:r>
              <a:rPr lang="en-US" altLang="zh-CN" dirty="0"/>
              <a:t>0</a:t>
            </a:r>
            <a:r>
              <a:rPr lang="zh-CN" altLang="en-US" dirty="0"/>
              <a:t>表示不可信，</a:t>
            </a:r>
            <a:r>
              <a:rPr lang="en-US" altLang="zh-CN" dirty="0"/>
              <a:t>1</a:t>
            </a:r>
            <a:r>
              <a:rPr lang="zh-CN" altLang="en-US" dirty="0"/>
              <a:t>表示完全可信。一般认为信度系数低于</a:t>
            </a:r>
            <a:r>
              <a:rPr lang="en-US" altLang="zh-CN" dirty="0"/>
              <a:t>0.4</a:t>
            </a:r>
            <a:r>
              <a:rPr lang="zh-CN" altLang="en-US" dirty="0"/>
              <a:t>表示信度较差，大于</a:t>
            </a:r>
            <a:r>
              <a:rPr lang="en-US" altLang="zh-CN" dirty="0"/>
              <a:t>0.75</a:t>
            </a:r>
            <a:r>
              <a:rPr lang="zh-CN" altLang="en-US" dirty="0"/>
              <a:t>表示信度良好。</a:t>
            </a:r>
            <a:endParaRPr lang="en-US" altLang="zh-CN" dirty="0"/>
          </a:p>
          <a:p>
            <a:endParaRPr lang="zh-CN" altLang="en-US" dirty="0"/>
          </a:p>
        </p:txBody>
      </p:sp>
      <p:grpSp>
        <p:nvGrpSpPr>
          <p:cNvPr id="9" name="组合 8">
            <a:extLst>
              <a:ext uri="{FF2B5EF4-FFF2-40B4-BE49-F238E27FC236}">
                <a16:creationId xmlns:a16="http://schemas.microsoft.com/office/drawing/2014/main" id="{2C835F09-9C33-41C6-AEE2-3883265A3656}"/>
              </a:ext>
            </a:extLst>
          </p:cNvPr>
          <p:cNvGrpSpPr/>
          <p:nvPr/>
        </p:nvGrpSpPr>
        <p:grpSpPr>
          <a:xfrm>
            <a:off x="985651" y="3136137"/>
            <a:ext cx="9429256" cy="2171438"/>
            <a:chOff x="985651" y="3136137"/>
            <a:chExt cx="9429256" cy="2171438"/>
          </a:xfrm>
        </p:grpSpPr>
        <p:pic>
          <p:nvPicPr>
            <p:cNvPr id="4" name="图片 3">
              <a:extLst>
                <a:ext uri="{FF2B5EF4-FFF2-40B4-BE49-F238E27FC236}">
                  <a16:creationId xmlns:a16="http://schemas.microsoft.com/office/drawing/2014/main" id="{A83A3E3F-0334-4B68-BB56-3F7E232F405D}"/>
                </a:ext>
              </a:extLst>
            </p:cNvPr>
            <p:cNvPicPr>
              <a:picLocks noChangeAspect="1"/>
            </p:cNvPicPr>
            <p:nvPr/>
          </p:nvPicPr>
          <p:blipFill rotWithShape="1">
            <a:blip r:embed="rId4"/>
            <a:srcRect l="9552" t="36541" r="34409" b="31844"/>
            <a:stretch/>
          </p:blipFill>
          <p:spPr>
            <a:xfrm>
              <a:off x="985651" y="3835034"/>
              <a:ext cx="4595751" cy="1472541"/>
            </a:xfrm>
            <a:prstGeom prst="rect">
              <a:avLst/>
            </a:prstGeom>
          </p:spPr>
        </p:pic>
        <p:pic>
          <p:nvPicPr>
            <p:cNvPr id="5" name="图片 4">
              <a:extLst>
                <a:ext uri="{FF2B5EF4-FFF2-40B4-BE49-F238E27FC236}">
                  <a16:creationId xmlns:a16="http://schemas.microsoft.com/office/drawing/2014/main" id="{A1E133C8-EEED-41FC-A310-B55F811AB389}"/>
                </a:ext>
              </a:extLst>
            </p:cNvPr>
            <p:cNvPicPr>
              <a:picLocks noChangeAspect="1"/>
            </p:cNvPicPr>
            <p:nvPr/>
          </p:nvPicPr>
          <p:blipFill>
            <a:blip r:embed="rId5"/>
            <a:stretch>
              <a:fillRect/>
            </a:stretch>
          </p:blipFill>
          <p:spPr>
            <a:xfrm>
              <a:off x="985651" y="3261947"/>
              <a:ext cx="4914900" cy="438150"/>
            </a:xfrm>
            <a:prstGeom prst="rect">
              <a:avLst/>
            </a:prstGeom>
          </p:spPr>
        </p:pic>
        <p:pic>
          <p:nvPicPr>
            <p:cNvPr id="6" name="图片 5">
              <a:extLst>
                <a:ext uri="{FF2B5EF4-FFF2-40B4-BE49-F238E27FC236}">
                  <a16:creationId xmlns:a16="http://schemas.microsoft.com/office/drawing/2014/main" id="{711A9C8C-D3FB-455A-8903-39564F46C3F1}"/>
                </a:ext>
              </a:extLst>
            </p:cNvPr>
            <p:cNvPicPr>
              <a:picLocks noChangeAspect="1"/>
            </p:cNvPicPr>
            <p:nvPr/>
          </p:nvPicPr>
          <p:blipFill>
            <a:blip r:embed="rId6"/>
            <a:stretch>
              <a:fillRect/>
            </a:stretch>
          </p:blipFill>
          <p:spPr>
            <a:xfrm>
              <a:off x="5900551" y="3728159"/>
              <a:ext cx="3543300" cy="1543050"/>
            </a:xfrm>
            <a:prstGeom prst="rect">
              <a:avLst/>
            </a:prstGeom>
          </p:spPr>
        </p:pic>
        <p:pic>
          <p:nvPicPr>
            <p:cNvPr id="7" name="图片 6">
              <a:extLst>
                <a:ext uri="{FF2B5EF4-FFF2-40B4-BE49-F238E27FC236}">
                  <a16:creationId xmlns:a16="http://schemas.microsoft.com/office/drawing/2014/main" id="{6DF135BD-E459-4B1F-9148-8B54840D9638}"/>
                </a:ext>
              </a:extLst>
            </p:cNvPr>
            <p:cNvPicPr>
              <a:picLocks noChangeAspect="1"/>
            </p:cNvPicPr>
            <p:nvPr/>
          </p:nvPicPr>
          <p:blipFill>
            <a:blip r:embed="rId7"/>
            <a:stretch>
              <a:fillRect/>
            </a:stretch>
          </p:blipFill>
          <p:spPr>
            <a:xfrm>
              <a:off x="6016334" y="3223847"/>
              <a:ext cx="3724275" cy="476250"/>
            </a:xfrm>
            <a:prstGeom prst="rect">
              <a:avLst/>
            </a:prstGeom>
          </p:spPr>
        </p:pic>
        <p:pic>
          <p:nvPicPr>
            <p:cNvPr id="8" name="图片 7">
              <a:extLst>
                <a:ext uri="{FF2B5EF4-FFF2-40B4-BE49-F238E27FC236}">
                  <a16:creationId xmlns:a16="http://schemas.microsoft.com/office/drawing/2014/main" id="{74E36312-8F51-45B8-94A0-4FE03D4FC7A6}"/>
                </a:ext>
              </a:extLst>
            </p:cNvPr>
            <p:cNvPicPr>
              <a:picLocks noChangeAspect="1"/>
            </p:cNvPicPr>
            <p:nvPr/>
          </p:nvPicPr>
          <p:blipFill>
            <a:blip r:embed="rId8"/>
            <a:stretch>
              <a:fillRect/>
            </a:stretch>
          </p:blipFill>
          <p:spPr>
            <a:xfrm>
              <a:off x="9614807" y="3136137"/>
              <a:ext cx="800100" cy="561975"/>
            </a:xfrm>
            <a:prstGeom prst="rect">
              <a:avLst/>
            </a:prstGeom>
          </p:spPr>
        </p:pic>
      </p:grpSp>
    </p:spTree>
    <p:extLst>
      <p:ext uri="{BB962C8B-B14F-4D97-AF65-F5344CB8AC3E}">
        <p14:creationId xmlns:p14="http://schemas.microsoft.com/office/powerpoint/2010/main" val="1099177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59B76E-DEAE-44E0-8794-E8800BCA3CE6}"/>
              </a:ext>
            </a:extLst>
          </p:cNvPr>
          <p:cNvSpPr>
            <a:spLocks noGrp="1"/>
          </p:cNvSpPr>
          <p:nvPr>
            <p:ph type="title"/>
          </p:nvPr>
        </p:nvSpPr>
        <p:spPr/>
        <p:txBody>
          <a:bodyPr/>
          <a:lstStyle/>
          <a:p>
            <a:r>
              <a:rPr lang="zh-CN" altLang="en-US" dirty="0"/>
              <a:t>逐步多元回归分析</a:t>
            </a:r>
          </a:p>
        </p:txBody>
      </p:sp>
      <p:sp>
        <p:nvSpPr>
          <p:cNvPr id="3" name="内容占位符 2">
            <a:extLst>
              <a:ext uri="{FF2B5EF4-FFF2-40B4-BE49-F238E27FC236}">
                <a16:creationId xmlns:a16="http://schemas.microsoft.com/office/drawing/2014/main" id="{7E03838A-2821-45A2-B7AA-07D518F4A3EC}"/>
              </a:ext>
            </a:extLst>
          </p:cNvPr>
          <p:cNvSpPr>
            <a:spLocks noGrp="1"/>
          </p:cNvSpPr>
          <p:nvPr>
            <p:ph idx="1"/>
          </p:nvPr>
        </p:nvSpPr>
        <p:spPr/>
        <p:txBody>
          <a:bodyPr>
            <a:normAutofit/>
          </a:bodyPr>
          <a:lstStyle/>
          <a:p>
            <a:r>
              <a:rPr lang="zh-CN" altLang="en-US" dirty="0"/>
              <a:t>逐步回归分析法的思想：</a:t>
            </a:r>
            <a:endParaRPr lang="en-US" altLang="zh-CN" dirty="0"/>
          </a:p>
          <a:p>
            <a:r>
              <a:rPr lang="zh-CN" altLang="en-US" dirty="0"/>
              <a:t>按照贡献大小逐步加入重要的自变量</a:t>
            </a:r>
          </a:p>
          <a:p>
            <a:r>
              <a:rPr lang="zh-CN" altLang="en-US" dirty="0"/>
              <a:t>从一个自变量开始，视自变量作用的显著程度，从大到地依次逐个引入回归方程。</a:t>
            </a:r>
          </a:p>
          <a:p>
            <a:r>
              <a:rPr lang="zh-CN" altLang="en-US" dirty="0"/>
              <a:t>当引入的自变量由于后面变量的引入而变得不显著时，要将其剔除掉。</a:t>
            </a:r>
          </a:p>
          <a:p>
            <a:endParaRPr lang="zh-CN" altLang="en-US" dirty="0"/>
          </a:p>
        </p:txBody>
      </p:sp>
      <p:pic>
        <p:nvPicPr>
          <p:cNvPr id="4" name="图片 3"/>
          <p:cNvPicPr>
            <a:picLocks noChangeAspect="1"/>
          </p:cNvPicPr>
          <p:nvPr/>
        </p:nvPicPr>
        <p:blipFill>
          <a:blip r:embed="rId2"/>
          <a:stretch>
            <a:fillRect/>
          </a:stretch>
        </p:blipFill>
        <p:spPr>
          <a:xfrm>
            <a:off x="1858338" y="4806950"/>
            <a:ext cx="8763000" cy="1504950"/>
          </a:xfrm>
          <a:prstGeom prst="rect">
            <a:avLst/>
          </a:prstGeom>
        </p:spPr>
      </p:pic>
    </p:spTree>
    <p:extLst>
      <p:ext uri="{BB962C8B-B14F-4D97-AF65-F5344CB8AC3E}">
        <p14:creationId xmlns:p14="http://schemas.microsoft.com/office/powerpoint/2010/main" val="3813456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多因素方差分析</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smtClean="0"/>
                  <a:t>将</a:t>
                </a:r>
                <a:r>
                  <a:rPr lang="zh-CN" altLang="en-US" dirty="0"/>
                  <a:t>数据波动（变异）分解为若干部分，除了有一部分代表随机误差，其余每个部分的变异分别代表了某个影响因素的作用</a:t>
                </a:r>
                <a:r>
                  <a:rPr lang="en-US" altLang="zh-CN" dirty="0"/>
                  <a:t>(</a:t>
                </a:r>
                <a:r>
                  <a:rPr lang="zh-CN" altLang="en-US" dirty="0"/>
                  <a:t>包括交互作用形成的因素</a:t>
                </a:r>
                <a:r>
                  <a:rPr lang="en-US" altLang="zh-CN" dirty="0"/>
                  <a:t>)</a:t>
                </a:r>
                <a:r>
                  <a:rPr lang="zh-CN" altLang="en-US" dirty="0" smtClean="0"/>
                  <a:t>。</a:t>
                </a:r>
                <a:endParaRPr lang="en-US" altLang="zh-CN" dirty="0"/>
              </a:p>
              <a:p>
                <a:pPr marL="0" indent="0">
                  <a:buNone/>
                </a:pPr>
                <a:r>
                  <a:rPr lang="en-US" altLang="zh-CN" sz="2800" dirty="0" smtClean="0"/>
                  <a:t>	</a:t>
                </a:r>
                <a14:m>
                  <m:oMath xmlns:m="http://schemas.openxmlformats.org/officeDocument/2006/math">
                    <m:sSub>
                      <m:sSubPr>
                        <m:ctrlPr>
                          <a:rPr lang="en-US" altLang="zh-CN" sz="2800" i="1" smtClean="0">
                            <a:latin typeface="Cambria Math" panose="02040503050406030204" pitchFamily="18" charset="0"/>
                          </a:rPr>
                        </m:ctrlPr>
                      </m:sSubPr>
                      <m:e>
                        <m:r>
                          <m:rPr>
                            <m:sty m:val="p"/>
                          </m:rPr>
                          <a:rPr lang="en-US" altLang="zh-CN" sz="2800" i="1">
                            <a:latin typeface="Cambria Math" panose="02040503050406030204" pitchFamily="18" charset="0"/>
                          </a:rPr>
                          <m:t>S</m:t>
                        </m:r>
                      </m:e>
                      <m:sub>
                        <m:r>
                          <m:rPr>
                            <m:sty m:val="p"/>
                          </m:rPr>
                          <a:rPr lang="en-US" altLang="zh-CN" sz="2800" i="1">
                            <a:latin typeface="Cambria Math" panose="02040503050406030204" pitchFamily="18" charset="0"/>
                          </a:rPr>
                          <m:t>T</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m:rPr>
                            <m:sty m:val="p"/>
                          </m:rPr>
                          <a:rPr lang="en-US" altLang="zh-CN" sz="2800" i="1">
                            <a:latin typeface="Cambria Math" panose="02040503050406030204" pitchFamily="18" charset="0"/>
                          </a:rPr>
                          <m:t>S</m:t>
                        </m:r>
                      </m:e>
                      <m:sub>
                        <m:r>
                          <m:rPr>
                            <m:sty m:val="p"/>
                          </m:rPr>
                          <a:rPr lang="en-US" altLang="zh-CN" sz="2800" i="1">
                            <a:latin typeface="Cambria Math" panose="02040503050406030204" pitchFamily="18" charset="0"/>
                          </a:rPr>
                          <m:t>A</m:t>
                        </m:r>
                      </m:sub>
                    </m:sSub>
                  </m:oMath>
                </a14:m>
                <a:r>
                  <a:rPr lang="en-US" altLang="zh-CN" sz="2800" dirty="0"/>
                  <a:t>+</a:t>
                </a:r>
                <a14:m>
                  <m:oMath xmlns:m="http://schemas.openxmlformats.org/officeDocument/2006/math">
                    <m:sSub>
                      <m:sSubPr>
                        <m:ctrlPr>
                          <a:rPr lang="en-US" altLang="zh-CN" sz="2800" i="1">
                            <a:latin typeface="Cambria Math" panose="02040503050406030204" pitchFamily="18" charset="0"/>
                          </a:rPr>
                        </m:ctrlPr>
                      </m:sSubPr>
                      <m:e>
                        <m:r>
                          <m:rPr>
                            <m:sty m:val="p"/>
                          </m:rPr>
                          <a:rPr lang="en-US" altLang="zh-CN" sz="2800" i="1">
                            <a:latin typeface="Cambria Math" panose="02040503050406030204" pitchFamily="18" charset="0"/>
                          </a:rPr>
                          <m:t>S</m:t>
                        </m:r>
                      </m:e>
                      <m:sub>
                        <m:r>
                          <m:rPr>
                            <m:sty m:val="p"/>
                          </m:rPr>
                          <a:rPr lang="en-US" altLang="zh-CN" sz="2800" i="1">
                            <a:latin typeface="Cambria Math" panose="02040503050406030204" pitchFamily="18" charset="0"/>
                          </a:rPr>
                          <m:t>B</m:t>
                        </m:r>
                      </m:sub>
                    </m:sSub>
                  </m:oMath>
                </a14:m>
                <a:r>
                  <a:rPr lang="en-US" altLang="zh-CN" sz="2800" dirty="0"/>
                  <a:t>+</a:t>
                </a:r>
                <a14:m>
                  <m:oMath xmlns:m="http://schemas.openxmlformats.org/officeDocument/2006/math">
                    <m:r>
                      <a:rPr lang="en-US" altLang="zh-CN" i="1" dirty="0">
                        <a:latin typeface="Cambria Math" panose="02040503050406030204" pitchFamily="18" charset="0"/>
                      </a:rPr>
                      <m:t>…</m:t>
                    </m:r>
                  </m:oMath>
                </a14:m>
                <a:r>
                  <a:rPr lang="en-US" altLang="zh-CN" sz="2800" dirty="0"/>
                  <a:t>+</a:t>
                </a:r>
                <a14:m>
                  <m:oMath xmlns:m="http://schemas.openxmlformats.org/officeDocument/2006/math">
                    <m:sSub>
                      <m:sSubPr>
                        <m:ctrlPr>
                          <a:rPr lang="en-US" altLang="zh-CN" sz="2800" i="1">
                            <a:latin typeface="Cambria Math" panose="02040503050406030204" pitchFamily="18" charset="0"/>
                          </a:rPr>
                        </m:ctrlPr>
                      </m:sSubPr>
                      <m:e>
                        <m:r>
                          <m:rPr>
                            <m:sty m:val="p"/>
                          </m:rPr>
                          <a:rPr lang="en-US" altLang="zh-CN" sz="2800" i="1">
                            <a:latin typeface="Cambria Math" panose="02040503050406030204" pitchFamily="18" charset="0"/>
                          </a:rPr>
                          <m:t>S</m:t>
                        </m:r>
                      </m:e>
                      <m:sub>
                        <m:r>
                          <m:rPr>
                            <m:sty m:val="p"/>
                          </m:rPr>
                          <a:rPr lang="en-US" altLang="zh-CN" sz="2800" i="1">
                            <a:latin typeface="Cambria Math" panose="02040503050406030204" pitchFamily="18" charset="0"/>
                          </a:rPr>
                          <m:t>N</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m:rPr>
                            <m:sty m:val="p"/>
                          </m:rPr>
                          <a:rPr lang="en-US" altLang="zh-CN" sz="2800" i="1">
                            <a:latin typeface="Cambria Math" panose="02040503050406030204" pitchFamily="18" charset="0"/>
                          </a:rPr>
                          <m:t>S</m:t>
                        </m:r>
                      </m:e>
                      <m:sub>
                        <m:r>
                          <m:rPr>
                            <m:sty m:val="p"/>
                          </m:rPr>
                          <a:rPr lang="en-US" altLang="zh-CN" sz="2800" i="1">
                            <a:latin typeface="Cambria Math" panose="02040503050406030204" pitchFamily="18" charset="0"/>
                          </a:rPr>
                          <m:t>E</m:t>
                        </m:r>
                      </m:sub>
                    </m:sSub>
                  </m:oMath>
                </a14:m>
                <a:endParaRPr lang="en-US" altLang="zh-CN" dirty="0" smtClean="0"/>
              </a:p>
              <a:p>
                <a:pPr marL="0" indent="0">
                  <a:buNone/>
                </a:pPr>
                <a:r>
                  <a:rPr lang="en-US" altLang="zh-CN" dirty="0"/>
                  <a:t>	</a:t>
                </a:r>
                <a14:m>
                  <m:oMath xmlns:m="http://schemas.openxmlformats.org/officeDocument/2006/math">
                    <m:r>
                      <m:rPr>
                        <m:sty m:val="p"/>
                      </m:rPr>
                      <a:rPr lang="en-US" altLang="zh-CN" i="1" dirty="0" smtClean="0">
                        <a:latin typeface="Cambria Math" panose="02040503050406030204" pitchFamily="18" charset="0"/>
                      </a:rPr>
                      <m:t>X</m:t>
                    </m:r>
                    <m:r>
                      <a:rPr lang="en-US" altLang="zh-CN" i="1" dirty="0">
                        <a:latin typeface="Cambria Math" panose="02040503050406030204" pitchFamily="18" charset="0"/>
                      </a:rPr>
                      <m:t>=</m:t>
                    </m:r>
                    <m:r>
                      <a:rPr lang="zh-CN" altLang="en-US" i="1" dirty="0" smtClean="0">
                        <a:latin typeface="Cambria Math" panose="02040503050406030204" pitchFamily="18" charset="0"/>
                      </a:rPr>
                      <m:t>𝜇</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zh-CN" altLang="en-US" b="0" i="1" dirty="0" smtClean="0">
                            <a:latin typeface="Cambria Math" panose="02040503050406030204" pitchFamily="18" charset="0"/>
                          </a:rPr>
                          <m:t>𝜇</m:t>
                        </m:r>
                      </m:e>
                      <m:sub>
                        <m:r>
                          <a:rPr lang="en-US" altLang="zh-CN" b="0" i="1" dirty="0" smtClean="0">
                            <a:latin typeface="Cambria Math" panose="02040503050406030204" pitchFamily="18" charset="0"/>
                          </a:rPr>
                          <m:t>𝐴</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zh-CN" altLang="en-US" b="0" i="1" dirty="0" smtClean="0">
                            <a:latin typeface="Cambria Math" panose="02040503050406030204" pitchFamily="18" charset="0"/>
                          </a:rPr>
                          <m:t>𝜇</m:t>
                        </m:r>
                      </m:e>
                      <m:sub>
                        <m:r>
                          <a:rPr lang="en-US" altLang="zh-CN" b="0" i="1" dirty="0" smtClean="0">
                            <a:latin typeface="Cambria Math" panose="02040503050406030204" pitchFamily="18" charset="0"/>
                          </a:rPr>
                          <m:t>𝐵</m:t>
                        </m:r>
                      </m:sub>
                    </m:sSub>
                    <m:r>
                      <a:rPr lang="en-US" altLang="zh-CN" b="0" i="1" dirty="0" smtClean="0">
                        <a:latin typeface="Cambria Math" panose="02040503050406030204" pitchFamily="18" charset="0"/>
                      </a:rPr>
                      <m:t>+</m:t>
                    </m:r>
                    <m:r>
                      <a:rPr lang="en-US" altLang="zh-CN" i="1" dirty="0">
                        <a:latin typeface="Cambria Math" panose="02040503050406030204" pitchFamily="18" charset="0"/>
                      </a:rPr>
                      <m:t>…</m:t>
                    </m:r>
                    <m:r>
                      <a:rPr lang="en-US" altLang="zh-CN"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𝜇</m:t>
                        </m:r>
                      </m:e>
                      <m:sub>
                        <m:r>
                          <m:rPr>
                            <m:sty m:val="p"/>
                          </m:rPr>
                          <a:rPr lang="en-US" altLang="zh-CN" i="1" dirty="0" smtClean="0">
                            <a:latin typeface="Cambria Math" panose="02040503050406030204" pitchFamily="18" charset="0"/>
                          </a:rPr>
                          <m:t>N</m:t>
                        </m:r>
                      </m:sub>
                    </m:sSub>
                    <m:r>
                      <a:rPr lang="en-US" altLang="zh-CN" i="1" dirty="0" smtClean="0">
                        <a:latin typeface="Cambria Math" panose="02040503050406030204" pitchFamily="18" charset="0"/>
                      </a:rPr>
                      <m:t>+</m:t>
                    </m:r>
                    <m:r>
                      <a:rPr lang="zh-CN" altLang="en-US" i="1" dirty="0" smtClean="0">
                        <a:latin typeface="Cambria Math" panose="02040503050406030204" pitchFamily="18" charset="0"/>
                      </a:rPr>
                      <m:t>𝛾</m:t>
                    </m:r>
                    <m:r>
                      <a:rPr lang="en-US" altLang="zh-CN" b="0" i="1" dirty="0" smtClean="0">
                        <a:latin typeface="Cambria Math" panose="02040503050406030204" pitchFamily="18" charset="0"/>
                      </a:rPr>
                      <m:t>+</m:t>
                    </m:r>
                    <m:r>
                      <a:rPr lang="zh-CN" altLang="en-US" b="0" i="1" dirty="0" smtClean="0">
                        <a:latin typeface="Cambria Math" panose="02040503050406030204" pitchFamily="18" charset="0"/>
                      </a:rPr>
                      <m:t>𝜀</m:t>
                    </m:r>
                  </m:oMath>
                </a14:m>
                <a:endParaRPr lang="en-US" altLang="zh-CN" dirty="0" smtClean="0"/>
              </a:p>
              <a:p>
                <a:r>
                  <a:rPr lang="zh-CN" altLang="en-US" dirty="0" smtClean="0"/>
                  <a:t>通过</a:t>
                </a:r>
                <a:r>
                  <a:rPr lang="zh-CN" altLang="en-US" dirty="0"/>
                  <a:t>比较因素所致的变异与随机误差的大小，借助</a:t>
                </a:r>
                <a:r>
                  <a:rPr lang="en-US" altLang="zh-CN" dirty="0"/>
                  <a:t>F</a:t>
                </a:r>
                <a:r>
                  <a:rPr lang="zh-CN" altLang="en-US" dirty="0"/>
                  <a:t>分布和</a:t>
                </a:r>
                <a:r>
                  <a:rPr lang="en-US" altLang="zh-CN" dirty="0"/>
                  <a:t>F</a:t>
                </a:r>
                <a:r>
                  <a:rPr lang="zh-CN" altLang="en-US" dirty="0"/>
                  <a:t>统计量做出推断：该因素对因变量的影响是否显著存在</a:t>
                </a:r>
                <a:r>
                  <a:rPr lang="zh-CN" altLang="en-US" dirty="0" smtClean="0"/>
                  <a:t>。</a:t>
                </a:r>
                <a:endParaRPr lang="en-US" altLang="zh-CN" dirty="0"/>
              </a:p>
              <a:p>
                <a:pPr marL="0" indent="0">
                  <a:buNone/>
                </a:pPr>
                <a:r>
                  <a:rPr lang="en-US" altLang="zh-CN" dirty="0" smtClean="0"/>
                  <a:t>	F</a:t>
                </a:r>
                <a:r>
                  <a:rPr lang="zh-CN" altLang="en-US" dirty="0"/>
                  <a:t>统计量</a:t>
                </a:r>
                <a:r>
                  <a:rPr lang="en-US" altLang="zh-CN" dirty="0"/>
                  <a:t>=</a:t>
                </a:r>
                <a:r>
                  <a:rPr lang="zh-CN" altLang="en-US" dirty="0"/>
                  <a:t>组间方差</a:t>
                </a:r>
                <a:r>
                  <a:rPr lang="en-US" altLang="zh-CN" dirty="0"/>
                  <a:t>/</a:t>
                </a:r>
                <a:r>
                  <a:rPr lang="zh-CN" altLang="en-US" dirty="0"/>
                  <a:t>组内方差</a:t>
                </a:r>
                <a:r>
                  <a:rPr lang="zh-CN" altLang="en-US" dirty="0" smtClean="0"/>
                  <a:t>。</a:t>
                </a:r>
                <a:endParaRPr lang="en-US" altLang="zh-CN" dirty="0" smtClean="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43" t="-2521" r="-4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5583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回归分析与方差分析</a:t>
            </a:r>
            <a:endParaRPr lang="zh-CN" altLang="en-US" dirty="0"/>
          </a:p>
        </p:txBody>
      </p:sp>
      <p:sp>
        <p:nvSpPr>
          <p:cNvPr id="3" name="内容占位符 2"/>
          <p:cNvSpPr>
            <a:spLocks noGrp="1"/>
          </p:cNvSpPr>
          <p:nvPr>
            <p:ph idx="1"/>
          </p:nvPr>
        </p:nvSpPr>
        <p:spPr/>
        <p:txBody>
          <a:bodyPr/>
          <a:lstStyle/>
          <a:p>
            <a:r>
              <a:rPr lang="zh-CN" altLang="en-US" dirty="0"/>
              <a:t>回归分析中，会用到方差分析来判断各变量对结果的影响程度，从而确定哪些因素是应该纳入到回归方程中，哪些由于对结果影响的方差小而不应该纳入到回归方程中</a:t>
            </a:r>
            <a:r>
              <a:rPr lang="zh-CN" altLang="en-US" dirty="0" smtClean="0"/>
              <a:t>。</a:t>
            </a:r>
            <a:endParaRPr lang="en-US" altLang="zh-CN" dirty="0" smtClean="0"/>
          </a:p>
          <a:p>
            <a:r>
              <a:rPr lang="zh-CN" altLang="en-US" dirty="0" smtClean="0"/>
              <a:t>方差分析中有涉及到因素之间交互效应</a:t>
            </a:r>
            <a:endParaRPr lang="zh-CN" altLang="en-US" dirty="0"/>
          </a:p>
        </p:txBody>
      </p:sp>
    </p:spTree>
    <p:extLst>
      <p:ext uri="{BB962C8B-B14F-4D97-AF65-F5344CB8AC3E}">
        <p14:creationId xmlns:p14="http://schemas.microsoft.com/office/powerpoint/2010/main" val="157536012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1293</TotalTime>
  <Words>2777</Words>
  <Application>Microsoft Office PowerPoint</Application>
  <PresentationFormat>宽屏</PresentationFormat>
  <Paragraphs>199</Paragraphs>
  <Slides>40</Slides>
  <Notes>10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40</vt:i4>
      </vt:variant>
    </vt:vector>
  </HeadingPairs>
  <TitlesOfParts>
    <vt:vector size="46" baseType="lpstr">
      <vt:lpstr>等线</vt:lpstr>
      <vt:lpstr>等线 Light</vt:lpstr>
      <vt:lpstr>Arial</vt:lpstr>
      <vt:lpstr>Cambria Math</vt:lpstr>
      <vt:lpstr>Wingdings</vt:lpstr>
      <vt:lpstr>Office 主题​​</vt:lpstr>
      <vt:lpstr>Pearson’s correlation相关系数</vt:lpstr>
      <vt:lpstr>Pearson’s correlation皮尔森相关系数</vt:lpstr>
      <vt:lpstr>皮尔森相关系数的p值</vt:lpstr>
      <vt:lpstr>三大相关系数</vt:lpstr>
      <vt:lpstr>t检验</vt:lpstr>
      <vt:lpstr>组内相关系数ICC</vt:lpstr>
      <vt:lpstr>逐步多元回归分析</vt:lpstr>
      <vt:lpstr>多因素方差分析</vt:lpstr>
      <vt:lpstr>回归分析与方差分析</vt:lpstr>
      <vt:lpstr>Quantitative Analysis of Retinal Layers’ Optical Intensities Based on Optical Coherence Tomography</vt:lpstr>
      <vt:lpstr>PowerPoint 演示文稿</vt:lpstr>
      <vt:lpstr>视网膜层 的自动分割</vt:lpstr>
      <vt:lpstr>The Optical Intensity of Retinal Layers of Normal Subjects</vt:lpstr>
      <vt:lpstr>统计分析</vt:lpstr>
      <vt:lpstr>PowerPoint 演示文稿</vt:lpstr>
      <vt:lpstr>PowerPoint 演示文稿</vt:lpstr>
      <vt:lpstr>PowerPoint 演示文稿</vt:lpstr>
      <vt:lpstr>PowerPoint 演示文稿</vt:lpstr>
      <vt:lpstr>结论及讨论</vt:lpstr>
      <vt:lpstr>Distribution and Determinants of the Optical Intensity of Retinal Layers of Normal Subjects</vt:lpstr>
      <vt:lpstr>PowerPoint 演示文稿</vt:lpstr>
      <vt:lpstr>PowerPoint 演示文稿</vt:lpstr>
      <vt:lpstr>统计分析方法</vt:lpstr>
      <vt:lpstr>PowerPoint 演示文稿</vt:lpstr>
      <vt:lpstr>PowerPoint 演示文稿</vt:lpstr>
      <vt:lpstr>PowerPoint 演示文稿</vt:lpstr>
      <vt:lpstr>视网膜光强度的决定因素</vt:lpstr>
      <vt:lpstr>视网膜光强度的决定因素</vt:lpstr>
      <vt:lpstr>结论及讨论</vt:lpstr>
      <vt:lpstr>The Optical Intensity Distribution in Central Retinal Artery Occlusion (CRAO)</vt:lpstr>
      <vt:lpstr>PowerPoint 演示文稿</vt:lpstr>
      <vt:lpstr>PowerPoint 演示文稿</vt:lpstr>
      <vt:lpstr>统计分析方法</vt:lpstr>
      <vt:lpstr>PowerPoint 演示文稿</vt:lpstr>
      <vt:lpstr>PowerPoint 演示文稿</vt:lpstr>
      <vt:lpstr>PowerPoint 演示文稿</vt:lpstr>
      <vt:lpstr>PowerPoint 演示文稿</vt:lpstr>
      <vt:lpstr>判别最佳指标</vt:lpstr>
      <vt:lpstr>结论及讨论</vt:lpstr>
      <vt:lpstr>研究的方法及结论总结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豆 宛荣</dc:creator>
  <cp:lastModifiedBy>豆 宛荣</cp:lastModifiedBy>
  <cp:revision>64</cp:revision>
  <dcterms:created xsi:type="dcterms:W3CDTF">2019-12-05T03:41:15Z</dcterms:created>
  <dcterms:modified xsi:type="dcterms:W3CDTF">2019-12-07T05:20:12Z</dcterms:modified>
</cp:coreProperties>
</file>